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329" r:id="rId3"/>
    <p:sldId id="356" r:id="rId4"/>
    <p:sldId id="357" r:id="rId5"/>
    <p:sldId id="339" r:id="rId6"/>
    <p:sldId id="340" r:id="rId7"/>
    <p:sldId id="338" r:id="rId8"/>
    <p:sldId id="358" r:id="rId9"/>
    <p:sldId id="32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7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7" autoAdjust="0"/>
    <p:restoredTop sz="86657" autoAdjust="0"/>
  </p:normalViewPr>
  <p:slideViewPr>
    <p:cSldViewPr snapToGrid="0">
      <p:cViewPr varScale="1">
        <p:scale>
          <a:sx n="50" d="100"/>
          <a:sy n="50" d="100"/>
        </p:scale>
        <p:origin x="100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83799-21D7-4BD5-A92E-E2E99806B1CD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up when students enter.   Announce the subject of the class and then immediately move to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15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Put the 5 opening suit bids on the board:  1C, 1D, 1H, 1S, 2C.						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Artificial vs. natural bids – describe the difference. 				5 min</a:t>
            </a:r>
          </a:p>
          <a:p>
            <a:r>
              <a:rPr lang="en-US" dirty="0"/>
              <a:t>Having one bid (2C) to show all big hands allows use of other 2 bids for other purposes.			</a:t>
            </a:r>
          </a:p>
          <a:p>
            <a:r>
              <a:rPr lang="en-US" dirty="0"/>
              <a:t>We’ll talk about the time where 2C is not forcing to game on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72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							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Have students work together to evaluate the above questions for class hands #5 and #6. 			7 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Have students display their hands and discuss among themselves.	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580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F6BE7-8C53-49F0-BA94-9A731041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Two Club Opening Bid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4299C8D1-45A4-0B0F-EF3D-5BF768082057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73117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4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9B27F2-DE84-7EF1-F404-71D2ED6C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0DBE036B-9EDE-EB45-F285-3A63DF9B16CC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77738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39668-1AA9-42DD-B60D-35F9794A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8A8DE7E-4602-7FE7-D781-1D1FCB6A892A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48625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3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6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6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62E9D-AF2D-4FF8-9147-200602CF8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Third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31BB0B28-A84D-7A7F-CFA7-815298B3E581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86622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6732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Mini-Lesson:</a:t>
            </a:r>
            <a:br>
              <a:rPr lang="en-US" dirty="0"/>
            </a:br>
            <a:r>
              <a:rPr lang="en-US" dirty="0"/>
              <a:t>Strong Two Clubs Opening Bid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26BC2C-6090-91EB-6029-EF2D08B94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Two Club Opening Bid Mini-Lesson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742C7-09B5-B16F-4052-81706229C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Mini-Lesson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B0081-44CA-C796-DAAF-0948CC87F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make a strong two clubs opening bid</a:t>
            </a:r>
          </a:p>
          <a:p>
            <a:pPr lvl="1"/>
            <a:r>
              <a:rPr lang="en-US" dirty="0"/>
              <a:t>How to respond to a strong two clubs opening bid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Hand requirements</a:t>
            </a:r>
          </a:p>
          <a:p>
            <a:pPr lvl="1"/>
            <a:r>
              <a:rPr lang="en-US" dirty="0"/>
              <a:t>Responses and rebids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B2A9B-89FF-E8E7-A315-CCAC97AC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876EC-852E-615B-A95A-D28BE6AC2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15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F9122-1D9B-AC56-E8AC-8A40A105D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Opening Bidder Point Ranges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DB063-96A7-04EB-9A02-9B496E18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B2D54-A304-CAE4-E01C-E698FEBF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43FD9E-DED5-8529-C535-E3F90459403E}"/>
              </a:ext>
            </a:extLst>
          </p:cNvPr>
          <p:cNvSpPr/>
          <p:nvPr/>
        </p:nvSpPr>
        <p:spPr>
          <a:xfrm>
            <a:off x="838200" y="1954062"/>
            <a:ext cx="10515600" cy="40020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29F0C-B8FC-99E7-44DE-83DDFF789A84}"/>
              </a:ext>
            </a:extLst>
          </p:cNvPr>
          <p:cNvSpPr/>
          <p:nvPr/>
        </p:nvSpPr>
        <p:spPr>
          <a:xfrm>
            <a:off x="838200" y="1954061"/>
            <a:ext cx="10515600" cy="9895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bg2"/>
                </a:solidFill>
              </a:rPr>
              <a:t>12</a:t>
            </a:r>
            <a:r>
              <a:rPr lang="en-US" sz="4800" dirty="0">
                <a:solidFill>
                  <a:schemeClr val="bg2"/>
                </a:solidFill>
              </a:rPr>
              <a:t> - 15 Points – </a:t>
            </a:r>
            <a:r>
              <a:rPr lang="en-US" sz="4800" u="sng" dirty="0">
                <a:solidFill>
                  <a:schemeClr val="bg2"/>
                </a:solidFill>
              </a:rPr>
              <a:t>minimum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6C084A-B3D5-BB14-3B26-075C740826DB}"/>
              </a:ext>
            </a:extLst>
          </p:cNvPr>
          <p:cNvSpPr/>
          <p:nvPr/>
        </p:nvSpPr>
        <p:spPr>
          <a:xfrm>
            <a:off x="840288" y="2958229"/>
            <a:ext cx="10515600" cy="9895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2"/>
                </a:solidFill>
              </a:rPr>
              <a:t>16 - 18 Points </a:t>
            </a:r>
            <a:r>
              <a:rPr lang="en-US" sz="4800" dirty="0">
                <a:solidFill>
                  <a:schemeClr val="bg2"/>
                </a:solidFill>
              </a:rPr>
              <a:t>– </a:t>
            </a:r>
            <a:r>
              <a:rPr lang="en-US" sz="4800" u="sng" dirty="0">
                <a:solidFill>
                  <a:schemeClr val="bg2"/>
                </a:solidFill>
              </a:rPr>
              <a:t>medium</a:t>
            </a:r>
            <a:endParaRPr lang="en-US" sz="4800" dirty="0">
              <a:solidFill>
                <a:schemeClr val="bg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E09BFC-1D37-94C1-6106-FBC0BA5F9E5D}"/>
              </a:ext>
            </a:extLst>
          </p:cNvPr>
          <p:cNvSpPr/>
          <p:nvPr/>
        </p:nvSpPr>
        <p:spPr>
          <a:xfrm>
            <a:off x="842376" y="3962397"/>
            <a:ext cx="10515600" cy="9895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2"/>
                </a:solidFill>
              </a:rPr>
              <a:t>18 - </a:t>
            </a:r>
            <a:r>
              <a:rPr lang="en-US" sz="6000" dirty="0">
                <a:solidFill>
                  <a:schemeClr val="bg2"/>
                </a:solidFill>
              </a:rPr>
              <a:t>21</a:t>
            </a:r>
            <a:r>
              <a:rPr lang="en-US" sz="4800" b="1" dirty="0">
                <a:solidFill>
                  <a:schemeClr val="bg2"/>
                </a:solidFill>
              </a:rPr>
              <a:t> Points </a:t>
            </a:r>
            <a:r>
              <a:rPr lang="en-US" sz="4800" dirty="0">
                <a:solidFill>
                  <a:schemeClr val="bg2"/>
                </a:solidFill>
              </a:rPr>
              <a:t>– </a:t>
            </a:r>
            <a:r>
              <a:rPr lang="en-US" sz="4800" u="sng" dirty="0">
                <a:solidFill>
                  <a:schemeClr val="bg2"/>
                </a:solidFill>
              </a:rPr>
              <a:t>strong</a:t>
            </a:r>
            <a:endParaRPr lang="en-US" sz="4800" dirty="0">
              <a:solidFill>
                <a:schemeClr val="bg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CB2306-8C47-E356-C944-34F47013CA01}"/>
              </a:ext>
            </a:extLst>
          </p:cNvPr>
          <p:cNvSpPr/>
          <p:nvPr/>
        </p:nvSpPr>
        <p:spPr>
          <a:xfrm>
            <a:off x="838200" y="4966565"/>
            <a:ext cx="10521864" cy="989556"/>
          </a:xfrm>
          <a:prstGeom prst="rect">
            <a:avLst/>
          </a:prstGeom>
          <a:solidFill>
            <a:srgbClr val="FF0000"/>
          </a:solidFill>
          <a:ln w="101600">
            <a:solidFill>
              <a:srgbClr val="3874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22</a:t>
            </a:r>
            <a:r>
              <a:rPr lang="en-US" sz="4800" b="1" dirty="0"/>
              <a:t>+ Points – </a:t>
            </a:r>
            <a:r>
              <a:rPr lang="en-US" sz="4800" b="1" u="sng" dirty="0"/>
              <a:t>massive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867830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3D4AB55-2866-32B1-9958-AF645287A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the 2C Opening Fit?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C67A463-89E6-4DB6-2120-F714717CC6D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2 No Trump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2 Clubs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1 No Trump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1 Spade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1 Heart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1 Diamonds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1 Club</a:t>
            </a:r>
          </a:p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2BA2EDB-8FAB-5362-EBFA-F939F58B15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20 – 21 HCP and balanced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22+ HCP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15 – 17 HCP and balanced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12 – 21 total points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4ACFC-588E-07E6-C0D8-DAEADF2F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Two Club Opening Bid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82F2F-267C-05D0-7621-D773A4634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805DB481-FACD-A8F8-B44E-7C7A82DD9D8E}"/>
              </a:ext>
            </a:extLst>
          </p:cNvPr>
          <p:cNvSpPr/>
          <p:nvPr/>
        </p:nvSpPr>
        <p:spPr>
          <a:xfrm>
            <a:off x="4274820" y="3771900"/>
            <a:ext cx="1325880" cy="2228850"/>
          </a:xfrm>
          <a:prstGeom prst="righ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78994-3A1C-E562-65E5-47170C80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Strong Two Club 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F3C0A-9274-CEEF-0B93-A5DD8EFB1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An opening bid of 2 Clubs (artificial) is used for </a:t>
            </a:r>
            <a:r>
              <a:rPr lang="en-US" u="sng"/>
              <a:t>all</a:t>
            </a:r>
            <a:r>
              <a:rPr lang="en-US"/>
              <a:t> massive </a:t>
            </a:r>
            <a:r>
              <a:rPr lang="en-US" dirty="0"/>
              <a:t>hands.</a:t>
            </a:r>
          </a:p>
          <a:p>
            <a:pPr lvl="1"/>
            <a:r>
              <a:rPr lang="en-US" dirty="0"/>
              <a:t>22+ high card points (fewer if unbalanced with a long, strong suit)</a:t>
            </a:r>
          </a:p>
          <a:p>
            <a:pPr lvl="1"/>
            <a:r>
              <a:rPr lang="en-US" dirty="0"/>
              <a:t>Usually good for at least 9 tricks (10 tricks if best suit is a minor)</a:t>
            </a:r>
          </a:p>
          <a:p>
            <a:pPr lvl="1"/>
            <a:r>
              <a:rPr lang="en-US" dirty="0"/>
              <a:t>Always (almost) </a:t>
            </a:r>
            <a:r>
              <a:rPr lang="en-US" b="1" dirty="0"/>
              <a:t>forcing to game </a:t>
            </a:r>
            <a:r>
              <a:rPr lang="en-US" dirty="0"/>
              <a:t>– responder </a:t>
            </a:r>
            <a:r>
              <a:rPr lang="en-US" u="sng" dirty="0"/>
              <a:t>cannot pass</a:t>
            </a:r>
            <a:r>
              <a:rPr lang="en-US" dirty="0"/>
              <a:t> (usually) below game</a:t>
            </a:r>
          </a:p>
          <a:p>
            <a:endParaRPr lang="en-US" dirty="0"/>
          </a:p>
          <a:p>
            <a:r>
              <a:rPr lang="en-US" dirty="0"/>
              <a:t>Responses:</a:t>
            </a:r>
          </a:p>
          <a:p>
            <a:pPr lvl="1"/>
            <a:r>
              <a:rPr lang="en-US" dirty="0"/>
              <a:t>2 Diamonds (artificial) – a weak hand or a hand without a strong 5-card suit</a:t>
            </a:r>
          </a:p>
          <a:p>
            <a:pPr lvl="1"/>
            <a:r>
              <a:rPr lang="en-US" dirty="0"/>
              <a:t>2 Hearts – 8+ high card points, 5+ hearts headed by the KJ or better</a:t>
            </a:r>
          </a:p>
          <a:p>
            <a:pPr lvl="1"/>
            <a:r>
              <a:rPr lang="en-US" dirty="0"/>
              <a:t>2 Spades – 8+ high card points, 5+ spades headed by the KJ or better</a:t>
            </a:r>
          </a:p>
          <a:p>
            <a:pPr lvl="1"/>
            <a:r>
              <a:rPr lang="en-US" dirty="0"/>
              <a:t>2 No Trump – 8+ high card points and balanced</a:t>
            </a:r>
          </a:p>
          <a:p>
            <a:pPr lvl="1"/>
            <a:r>
              <a:rPr lang="en-US" dirty="0"/>
              <a:t>3 Clubs – 8+ high card points, 5+ clubs headed by the KJ or better</a:t>
            </a:r>
          </a:p>
          <a:p>
            <a:pPr lvl="1"/>
            <a:r>
              <a:rPr lang="en-US" dirty="0"/>
              <a:t>3 Diamonds – 8+ high card points, 5+ diamonds headed by the KJ or better</a:t>
            </a:r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30D1C-AED2-637F-B775-DCA744F6A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BBF2E-D2D2-DF29-B4BE-CA1FDE8FE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03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5E7FC-2978-B5A4-2A9D-6A5AC624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Club Opener Rebids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9BA6E-7BBC-5EE5-D51F-77C91BDE5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Generally, rebid </a:t>
            </a:r>
            <a:r>
              <a:rPr lang="en-US" b="1" dirty="0"/>
              <a:t>naturally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Show your long and strong suit if you have one.</a:t>
            </a:r>
          </a:p>
          <a:p>
            <a:endParaRPr lang="en-US" dirty="0"/>
          </a:p>
          <a:p>
            <a:r>
              <a:rPr lang="en-US" dirty="0"/>
              <a:t>Two special rebids:</a:t>
            </a:r>
          </a:p>
          <a:p>
            <a:pPr lvl="1"/>
            <a:r>
              <a:rPr lang="en-US" dirty="0"/>
              <a:t>Rebid 2 No Trump:  22 – 24 high card points and balanced</a:t>
            </a:r>
          </a:p>
          <a:p>
            <a:pPr lvl="2"/>
            <a:r>
              <a:rPr lang="en-US" dirty="0"/>
              <a:t>Responder can </a:t>
            </a:r>
            <a:r>
              <a:rPr lang="en-US" u="sng" dirty="0"/>
              <a:t>pass</a:t>
            </a:r>
            <a:r>
              <a:rPr lang="en-US" dirty="0"/>
              <a:t> with a very weak hand.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Rebid 3 No Trump:  25 – 27 high card points and balanced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80F67-ED3D-35A0-2D00-28F415565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10299-A7F2-C747-CFB6-AF91651BE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14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Two Clubs Opening 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Do you have enough total points to open the bidding?</a:t>
            </a:r>
          </a:p>
          <a:p>
            <a:endParaRPr lang="en-US" dirty="0"/>
          </a:p>
          <a:p>
            <a:r>
              <a:rPr lang="en-US" dirty="0"/>
              <a:t>If you are the first to bid, what would you bid?</a:t>
            </a:r>
          </a:p>
          <a:p>
            <a:endParaRPr lang="en-US" dirty="0"/>
          </a:p>
          <a:p>
            <a:r>
              <a:rPr lang="en-US" dirty="0"/>
              <a:t>How many high card points does the responder have?</a:t>
            </a:r>
          </a:p>
          <a:p>
            <a:endParaRPr lang="en-US" dirty="0"/>
          </a:p>
          <a:p>
            <a:r>
              <a:rPr lang="en-US" dirty="0"/>
              <a:t>How does the responder’s hand support (or not support) the opening bidder’s hand?</a:t>
            </a:r>
          </a:p>
          <a:p>
            <a:endParaRPr lang="en-US" dirty="0"/>
          </a:p>
          <a:p>
            <a:r>
              <a:rPr lang="en-US" dirty="0"/>
              <a:t>What would the responder bid?  What would opener rebid?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85B1-4DC2-23DE-A39F-515187DE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C816C-B82C-38D8-C2DA-F054BAFC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71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0205B-2852-8246-F0A3-407D67F8F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Full Set of 2-Level Opening Bids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03F530B-4A4C-10B5-ACAD-54B0DF87DF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dirty="0"/>
              <a:t>2 No Trump</a:t>
            </a:r>
          </a:p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dirty="0"/>
              <a:t>2 Spades</a:t>
            </a:r>
          </a:p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dirty="0"/>
              <a:t>2 Hearts</a:t>
            </a:r>
          </a:p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dirty="0"/>
              <a:t>2 Diamonds</a:t>
            </a:r>
          </a:p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2 Clubs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15D9144-4B4B-0582-AC8C-5277C6D45C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dirty="0"/>
              <a:t>20 – 21 HCP</a:t>
            </a:r>
          </a:p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dirty="0"/>
              <a:t>5 – 10 HCP, long hearts, </a:t>
            </a:r>
            <a:r>
              <a:rPr lang="en-US" dirty="0" err="1"/>
              <a:t>KJTxxx</a:t>
            </a:r>
            <a:endParaRPr lang="en-US" dirty="0"/>
          </a:p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dirty="0"/>
              <a:t>5 – 10 HCP, long hearts, </a:t>
            </a:r>
            <a:r>
              <a:rPr lang="en-US" dirty="0" err="1"/>
              <a:t>KJTxxx</a:t>
            </a:r>
            <a:endParaRPr lang="en-US" dirty="0"/>
          </a:p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dirty="0"/>
              <a:t>5 – 10 HCP, long hearts, </a:t>
            </a:r>
            <a:r>
              <a:rPr lang="en-US" dirty="0" err="1"/>
              <a:t>KJTxxx</a:t>
            </a:r>
            <a:endParaRPr lang="en-US" dirty="0"/>
          </a:p>
          <a:p>
            <a:pPr marL="0" indent="0"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22+ HCP, 9 – 10 tricks in 2C hand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81C5F-C050-14BC-A75C-AD5843A3B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Two Club Opening Bid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C3C24-A4E2-0250-200C-158ED3CF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75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Strong two club opening bid</a:t>
            </a:r>
          </a:p>
          <a:p>
            <a:pPr lvl="1"/>
            <a:r>
              <a:rPr lang="en-US" dirty="0"/>
              <a:t>22+ points, 9 – 10 tricks in the opening hand</a:t>
            </a:r>
          </a:p>
          <a:p>
            <a:endParaRPr lang="en-US" dirty="0"/>
          </a:p>
          <a:p>
            <a:r>
              <a:rPr lang="en-US" dirty="0"/>
              <a:t>Responses to strong two club opening bid</a:t>
            </a:r>
          </a:p>
          <a:p>
            <a:pPr lvl="1"/>
            <a:r>
              <a:rPr lang="en-US" dirty="0"/>
              <a:t>2D:  with no strong 5-card suit and (usually) fewer than 8 points</a:t>
            </a:r>
          </a:p>
          <a:p>
            <a:pPr lvl="1"/>
            <a:r>
              <a:rPr lang="en-US" dirty="0"/>
              <a:t>Any other suit:  a long, strong suit (</a:t>
            </a:r>
            <a:r>
              <a:rPr lang="en-US" dirty="0" err="1"/>
              <a:t>KJxxx</a:t>
            </a:r>
            <a:r>
              <a:rPr lang="en-US" dirty="0"/>
              <a:t> or better) plus 8+ points</a:t>
            </a:r>
          </a:p>
          <a:p>
            <a:pPr lvl="1"/>
            <a:r>
              <a:rPr lang="en-US" dirty="0"/>
              <a:t>2NT:  8+ high card points (A and K better than Q and J) and balanced</a:t>
            </a:r>
          </a:p>
          <a:p>
            <a:endParaRPr lang="en-US" dirty="0"/>
          </a:p>
          <a:p>
            <a:r>
              <a:rPr lang="en-US" dirty="0"/>
              <a:t>Rebids</a:t>
            </a:r>
          </a:p>
          <a:p>
            <a:pPr lvl="1"/>
            <a:r>
              <a:rPr lang="en-US" dirty="0"/>
              <a:t>Natural bidding of actual suit(s)</a:t>
            </a:r>
          </a:p>
          <a:p>
            <a:pPr lvl="1"/>
            <a:r>
              <a:rPr lang="en-US" dirty="0"/>
              <a:t>2NT for 22 – 24 high card points; 3NT for 25+ high card points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3F96E-373C-36DA-9ABE-616E2324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Two Club Opening Bid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13507</TotalTime>
  <Words>821</Words>
  <Application>Microsoft Office PowerPoint</Application>
  <PresentationFormat>Widescreen</PresentationFormat>
  <Paragraphs>117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1_Office Theme</vt:lpstr>
      <vt:lpstr>Mini-Lesson: Strong Two Clubs Opening Bid</vt:lpstr>
      <vt:lpstr>Objective for Mini-Lesson</vt:lpstr>
      <vt:lpstr>Opening Bidder Point Ranges</vt:lpstr>
      <vt:lpstr>Where Does the 2C Opening Fit?</vt:lpstr>
      <vt:lpstr>The Strong Two Club Bid</vt:lpstr>
      <vt:lpstr>Two Club Opener Rebids</vt:lpstr>
      <vt:lpstr>Practice – Two Clubs Opening Bid</vt:lpstr>
      <vt:lpstr>The Full Set of 2-Level Opening Bids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212</cp:revision>
  <dcterms:created xsi:type="dcterms:W3CDTF">2022-01-11T02:01:08Z</dcterms:created>
  <dcterms:modified xsi:type="dcterms:W3CDTF">2025-02-07T21:22:23Z</dcterms:modified>
</cp:coreProperties>
</file>