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4"/>
  </p:notesMasterIdLst>
  <p:sldIdLst>
    <p:sldId id="256" r:id="rId2"/>
    <p:sldId id="372" r:id="rId3"/>
    <p:sldId id="377" r:id="rId4"/>
    <p:sldId id="373" r:id="rId5"/>
    <p:sldId id="357" r:id="rId6"/>
    <p:sldId id="374" r:id="rId7"/>
    <p:sldId id="375" r:id="rId8"/>
    <p:sldId id="376" r:id="rId9"/>
    <p:sldId id="353" r:id="rId10"/>
    <p:sldId id="354" r:id="rId11"/>
    <p:sldId id="355" r:id="rId12"/>
    <p:sldId id="365" r:id="rId13"/>
    <p:sldId id="378" r:id="rId14"/>
    <p:sldId id="362" r:id="rId15"/>
    <p:sldId id="364" r:id="rId16"/>
    <p:sldId id="367" r:id="rId17"/>
    <p:sldId id="363" r:id="rId18"/>
    <p:sldId id="368" r:id="rId19"/>
    <p:sldId id="379" r:id="rId20"/>
    <p:sldId id="369" r:id="rId21"/>
    <p:sldId id="356" r:id="rId22"/>
    <p:sldId id="370" r:id="rId23"/>
    <p:sldId id="380" r:id="rId24"/>
    <p:sldId id="381" r:id="rId25"/>
    <p:sldId id="382" r:id="rId26"/>
    <p:sldId id="384" r:id="rId27"/>
    <p:sldId id="383" r:id="rId28"/>
    <p:sldId id="385" r:id="rId29"/>
    <p:sldId id="387" r:id="rId30"/>
    <p:sldId id="386" r:id="rId31"/>
    <p:sldId id="388" r:id="rId32"/>
    <p:sldId id="320" r:id="rId33"/>
  </p:sldIdLst>
  <p:sldSz cx="12192000" cy="6858000"/>
  <p:notesSz cx="7004050" cy="9290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8DD81C-256B-C6C8-C87E-2EEFFB9F65D9}" name="Carey Gire" initials="CG" userId="651679dd6c04b77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3" autoAdjust="0"/>
    <p:restoredTop sz="84519" autoAdjust="0"/>
  </p:normalViewPr>
  <p:slideViewPr>
    <p:cSldViewPr snapToGrid="0">
      <p:cViewPr varScale="1">
        <p:scale>
          <a:sx n="58" d="100"/>
          <a:sy n="58" d="100"/>
        </p:scale>
        <p:origin x="8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8/10/relationships/authors" Target="author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5088" cy="466115"/>
          </a:xfrm>
          <a:prstGeom prst="rect">
            <a:avLst/>
          </a:prstGeom>
        </p:spPr>
        <p:txBody>
          <a:bodyPr vert="horz" lIns="93094" tIns="46548" rIns="93094" bIns="4654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341" y="2"/>
            <a:ext cx="3035088" cy="466115"/>
          </a:xfrm>
          <a:prstGeom prst="rect">
            <a:avLst/>
          </a:prstGeom>
        </p:spPr>
        <p:txBody>
          <a:bodyPr vert="horz" lIns="93094" tIns="46548" rIns="93094" bIns="46548" rtlCol="0"/>
          <a:lstStyle>
            <a:lvl1pPr algn="r">
              <a:defRPr sz="1300"/>
            </a:lvl1pPr>
          </a:lstStyle>
          <a:p>
            <a:fld id="{C1B83799-21D7-4BD5-A92E-E2E99806B1CD}" type="datetimeFigureOut">
              <a:rPr lang="en-US" smtClean="0"/>
              <a:t>12/15/2023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0463"/>
            <a:ext cx="5572125" cy="3135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94" tIns="46548" rIns="93094" bIns="4654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5" y="4470836"/>
            <a:ext cx="5603240" cy="3657958"/>
          </a:xfrm>
          <a:prstGeom prst="rect">
            <a:avLst/>
          </a:prstGeom>
        </p:spPr>
        <p:txBody>
          <a:bodyPr vert="horz" lIns="93094" tIns="46548" rIns="93094" bIns="4654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3936"/>
            <a:ext cx="3035088" cy="466115"/>
          </a:xfrm>
          <a:prstGeom prst="rect">
            <a:avLst/>
          </a:prstGeom>
        </p:spPr>
        <p:txBody>
          <a:bodyPr vert="horz" lIns="93094" tIns="46548" rIns="93094" bIns="4654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341" y="8823936"/>
            <a:ext cx="3035088" cy="466115"/>
          </a:xfrm>
          <a:prstGeom prst="rect">
            <a:avLst/>
          </a:prstGeom>
        </p:spPr>
        <p:txBody>
          <a:bodyPr vert="horz" lIns="93094" tIns="46548" rIns="93094" bIns="46548" rtlCol="0" anchor="b"/>
          <a:lstStyle>
            <a:lvl1pPr algn="r">
              <a:defRPr sz="1300"/>
            </a:lvl1pPr>
          </a:lstStyle>
          <a:p>
            <a:fld id="{FC9912E5-FFB9-414A-B13D-56F68E1B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0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0946">
              <a:defRPr/>
            </a:pPr>
            <a:r>
              <a:rPr lang="en-US" dirty="0"/>
              <a:t>This slide is up when students enter.   Announce the subject of the class and then immediately move to next slide.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60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7633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From the previous hand, swap the J of hearts (S) with 8 of hearts (W) and the K of clubs (S) with the 7 of clubs (W).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0585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From the previous hand, swap the A and J of clubs (S) with the K and 6 of clubs (W).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000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1532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7351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47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E57D1-02C3-437B-B06A-248EED13E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solidFill>
            <a:srgbClr val="387494"/>
          </a:solidFill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5301AA-C5E5-4947-AA02-803C97182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6347"/>
            <a:ext cx="9144000" cy="1655762"/>
          </a:xfrm>
          <a:solidFill>
            <a:srgbClr val="387494"/>
          </a:solidFill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B71FF-EABD-41D6-B750-99F8282FD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Slam Bidding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3926-312E-4E72-B3E7-834C2A684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291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087F9-DC0A-4010-814D-08F0BDFF1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9565E-74C3-43E3-9990-901F13347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BD84E-2A5C-4A44-9294-EA3223258E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AE9A-D2F4-414F-9F02-5FFAB6AF4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79814-9428-48A2-B092-29DDF860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5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B81439-3BEC-45F3-B8F6-BDA1C5F011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EC5220-E5AD-47BA-8442-DEE76BC35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0217C-10DA-47E5-8295-C5DDEAA3B5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0F27E-926F-48C4-A8F5-B8C1C5ACA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D3204-7A67-4383-960A-33654FCA4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14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1222B-C633-44D4-B5C1-72550C4C7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E9A5E-92B8-465B-9619-BC8891255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106CB7-D26A-ED9E-FB05-4164723AD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Slam Bidding Mini-Lesson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9621DB-A1FF-F9F9-BAE2-BEDA446B9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593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18634-B148-4F79-B454-2AAABEA93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07078-FEE3-4ED8-9863-4E78DCA6F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437F9-1810-4FCE-85EA-8363F1429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Slam Bidding Mini-Lesson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D382A-3123-477A-BE8D-561F3142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51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87F48-57E0-444B-9BD9-0E0BBBAEB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86406-4606-4418-900B-ADC9223CF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DB8BB-DB46-46BE-9CA3-344A7F565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B34C0-B751-48BF-9121-51AC92912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Slam Bidding Mini-Lesson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A38EDD-C50F-48E3-9E25-1ABBEE1EF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034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74ACF-319C-4557-A9F7-89B716F9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800671-250E-48B7-93F6-F21511769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DA0A12-5EEC-4682-AE77-4C6D373C1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6BEB2-CDF5-410D-945B-3AEA4BF4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99961C-7839-4706-9AB2-E5BACFA6C8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9B5247-3F90-4061-96BD-2A59C00BC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Slam Bidding Mini-Lesson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D6BC9C-FDF4-4F76-B539-2FCCB9A35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799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D7DAA-0751-4337-BC2D-9F55A4C35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2CC58-ABCC-49E7-A3F3-6392F98E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Slam Bidding Mini-Lesson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485DF1-C78C-4910-8A62-AD1D03D4B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EB1164-90F2-4FEB-9A9B-4AA88D933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Slam Bidding Mini-Lesson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2A90F-A9A3-42C9-9A2C-E2F04F0E5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910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8B087-E0DF-4FCD-BA11-33BC46A3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F840D-6246-46F8-A937-367E66FE6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8ED18B-F62C-4233-81B4-5CABC5A0E6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750D85-C688-419A-A4A6-82E15A7A54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9A74AF-387D-4EE8-9F3E-D1C5D3F19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800E37-DC22-4369-A58E-4644D23E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48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5C059-24AD-47E4-9F07-7EF9B19F9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7F1A35-AAF5-47CA-99D4-510E94DC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6EBC24-8382-41A3-A405-AB9528647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41F0BE-BB68-4226-9422-DA5E0C1246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8A0895-A954-4172-B410-CAF41364C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1D5BB0-32B5-49A0-8ADA-FD4F473A7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41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C0F126-5BB8-467E-A2BE-42A0197FD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0E540-B31E-40DB-89E3-57494D9F8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A9D86-528B-4241-BFDD-B2ADB1E3BB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Slam Bidding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CD775-C96B-43A1-8BF2-1260A60407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8A0F9C51-1318-E974-F4DC-294D423FD27C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280410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F1053-FF96-4477-9E3A-1DD9CF8E99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Slam Bidding</a:t>
            </a:r>
            <a:br>
              <a:rPr lang="en-US" dirty="0"/>
            </a:b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74377F-EB55-4AB5-9179-9DCE5442C5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More information:  https://bridge.careytutor.com</a:t>
            </a:r>
          </a:p>
        </p:txBody>
      </p:sp>
    </p:spTree>
    <p:extLst>
      <p:ext uri="{BB962C8B-B14F-4D97-AF65-F5344CB8AC3E}">
        <p14:creationId xmlns:p14="http://schemas.microsoft.com/office/powerpoint/2010/main" val="2571658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963B3-5647-5319-014E-CC40918FF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Gerber Convention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29F81-D797-0632-A92A-CC915FA86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b="1" dirty="0"/>
              <a:t>Gerber Convention </a:t>
            </a:r>
            <a:r>
              <a:rPr lang="en-US" dirty="0"/>
              <a:t>is used only when uncertain about the </a:t>
            </a:r>
            <a:r>
              <a:rPr lang="en-US" u="sng" dirty="0"/>
              <a:t>number</a:t>
            </a:r>
            <a:r>
              <a:rPr lang="en-US" dirty="0"/>
              <a:t> of aces held by the opponents.</a:t>
            </a:r>
          </a:p>
          <a:p>
            <a:endParaRPr lang="en-US" dirty="0"/>
          </a:p>
          <a:p>
            <a:r>
              <a:rPr lang="en-US" dirty="0"/>
              <a:t>Over 1NT or 2NT, an immediate 4C bid by responder is </a:t>
            </a:r>
            <a:r>
              <a:rPr lang="en-US" b="1" dirty="0"/>
              <a:t>Gerber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The 4C bid is </a:t>
            </a:r>
            <a:r>
              <a:rPr lang="en-US" b="1" dirty="0"/>
              <a:t>artificial</a:t>
            </a:r>
            <a:r>
              <a:rPr lang="en-US" dirty="0"/>
              <a:t>:  it means nothing about clubs.</a:t>
            </a:r>
          </a:p>
          <a:p>
            <a:endParaRPr lang="en-US" dirty="0"/>
          </a:p>
          <a:p>
            <a:r>
              <a:rPr lang="en-US" dirty="0"/>
              <a:t>Instead, the artificial 4C bid requests the </a:t>
            </a:r>
            <a:r>
              <a:rPr lang="en-US" u="sng" dirty="0"/>
              <a:t>number</a:t>
            </a:r>
            <a:r>
              <a:rPr lang="en-US" dirty="0"/>
              <a:t> of partner’s aces.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4B22AF-D429-44B3-D297-4BE403308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A96BEC-6011-1806-FEE2-DD88C7AD9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64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963B3-5647-5319-014E-CC40918FF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Gerber Convention – Showing # of 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29F81-D797-0632-A92A-CC915FA86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Opener artificially rebids “up the line” to show the number of aces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4D – 0 or 4 aces (determine from context)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4H – 1 ace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4S – 2 aces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4NT – 3 aces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4B22AF-D429-44B3-D297-4BE403308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A96BEC-6011-1806-FEE2-DD88C7AD9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800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963B3-5647-5319-014E-CC40918FF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Gerber Convention – Responses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29F81-D797-0632-A92A-CC915FA86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After the number of aces are reported, responder may:</a:t>
            </a:r>
          </a:p>
          <a:p>
            <a:endParaRPr lang="en-US" dirty="0"/>
          </a:p>
          <a:p>
            <a:pPr lvl="1"/>
            <a:r>
              <a:rPr lang="en-US" u="sng" dirty="0"/>
              <a:t>Sign off</a:t>
            </a:r>
            <a:r>
              <a:rPr lang="en-US" dirty="0"/>
              <a:t> at 4NT if missing 2 aces; or</a:t>
            </a:r>
          </a:p>
          <a:p>
            <a:pPr lvl="1"/>
            <a:endParaRPr lang="en-US" dirty="0"/>
          </a:p>
          <a:p>
            <a:pPr lvl="1"/>
            <a:r>
              <a:rPr lang="en-US" u="sng" dirty="0"/>
              <a:t>Sign off</a:t>
            </a:r>
            <a:r>
              <a:rPr lang="en-US" dirty="0"/>
              <a:t> by bidding a non-club suit if missing 2 aces; or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Bid 6 in a suit, 6NT, 7 in a suit, or 7NT with sufficient aces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4B22AF-D429-44B3-D297-4BE403308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A96BEC-6011-1806-FEE2-DD88C7AD9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852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19E85-8CC7-56A0-CF0B-28E0AA974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1NT – 4C Example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64B6C5-16B6-20C3-F0CA-0DA9ED8FA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9B2EEF-2C0A-3C0B-A19B-40125BC83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565A131-8B89-9949-37C8-838AF8C7B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07BB4F-3C74-64BE-CB56-50F8E4973615}"/>
              </a:ext>
            </a:extLst>
          </p:cNvPr>
          <p:cNvSpPr/>
          <p:nvPr/>
        </p:nvSpPr>
        <p:spPr>
          <a:xfrm>
            <a:off x="4712970" y="2891028"/>
            <a:ext cx="2286000" cy="2286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1DAC0B-8164-8E5E-E637-A495B11DC086}"/>
              </a:ext>
            </a:extLst>
          </p:cNvPr>
          <p:cNvSpPr txBox="1"/>
          <p:nvPr/>
        </p:nvSpPr>
        <p:spPr>
          <a:xfrm>
            <a:off x="1805940" y="3707065"/>
            <a:ext cx="2876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West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EBBF8A-3D31-DF45-7B25-472DC89C0559}"/>
              </a:ext>
            </a:extLst>
          </p:cNvPr>
          <p:cNvSpPr txBox="1"/>
          <p:nvPr/>
        </p:nvSpPr>
        <p:spPr>
          <a:xfrm>
            <a:off x="7249319" y="3707065"/>
            <a:ext cx="2657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East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5167AC-D442-A02E-2861-3E74DF1230F7}"/>
              </a:ext>
            </a:extLst>
          </p:cNvPr>
          <p:cNvSpPr txBox="1"/>
          <p:nvPr/>
        </p:nvSpPr>
        <p:spPr>
          <a:xfrm>
            <a:off x="3185922" y="1959791"/>
            <a:ext cx="543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</a:rPr>
              <a:t>AJ8      AJ2     T5 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chemeClr val="bg1"/>
                </a:solidFill>
              </a:rPr>
              <a:t> KQ853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57763C-3024-9557-C10E-4BFE58C65765}"/>
              </a:ext>
            </a:extLst>
          </p:cNvPr>
          <p:cNvSpPr txBox="1"/>
          <p:nvPr/>
        </p:nvSpPr>
        <p:spPr>
          <a:xfrm>
            <a:off x="3185922" y="5584079"/>
            <a:ext cx="543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</a:rPr>
              <a:t>4      KQ7      KQJ8763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chemeClr val="bg1"/>
                </a:solidFill>
              </a:rPr>
              <a:t> A4</a:t>
            </a:r>
          </a:p>
        </p:txBody>
      </p:sp>
      <p:pic>
        <p:nvPicPr>
          <p:cNvPr id="12" name="Graphic 11" descr="Heart with solid fill">
            <a:extLst>
              <a:ext uri="{FF2B5EF4-FFF2-40B4-BE49-F238E27FC236}">
                <a16:creationId xmlns:a16="http://schemas.microsoft.com/office/drawing/2014/main" id="{823C7E33-5670-07D5-EE12-8CA5939EA5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36025" y="2106603"/>
            <a:ext cx="412724" cy="412724"/>
          </a:xfrm>
          <a:prstGeom prst="rect">
            <a:avLst/>
          </a:prstGeom>
        </p:spPr>
      </p:pic>
      <p:sp>
        <p:nvSpPr>
          <p:cNvPr id="13" name="Diamond 12">
            <a:extLst>
              <a:ext uri="{FF2B5EF4-FFF2-40B4-BE49-F238E27FC236}">
                <a16:creationId xmlns:a16="http://schemas.microsoft.com/office/drawing/2014/main" id="{71641B9D-2543-5366-7E69-66DEC7E95C9D}"/>
              </a:ext>
            </a:extLst>
          </p:cNvPr>
          <p:cNvSpPr/>
          <p:nvPr/>
        </p:nvSpPr>
        <p:spPr>
          <a:xfrm>
            <a:off x="5753602" y="2084505"/>
            <a:ext cx="326136" cy="412724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pic>
        <p:nvPicPr>
          <p:cNvPr id="14" name="Graphic 13" descr="Heart with solid fill">
            <a:extLst>
              <a:ext uri="{FF2B5EF4-FFF2-40B4-BE49-F238E27FC236}">
                <a16:creationId xmlns:a16="http://schemas.microsoft.com/office/drawing/2014/main" id="{FC27D825-236B-FB8F-2312-604E799213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071176" y="5738488"/>
            <a:ext cx="420624" cy="420624"/>
          </a:xfrm>
          <a:prstGeom prst="rect">
            <a:avLst/>
          </a:prstGeom>
        </p:spPr>
      </p:pic>
      <p:sp>
        <p:nvSpPr>
          <p:cNvPr id="15" name="Diamond 14">
            <a:extLst>
              <a:ext uri="{FF2B5EF4-FFF2-40B4-BE49-F238E27FC236}">
                <a16:creationId xmlns:a16="http://schemas.microsoft.com/office/drawing/2014/main" id="{445EE859-816C-C370-3C86-16498990B37A}"/>
              </a:ext>
            </a:extLst>
          </p:cNvPr>
          <p:cNvSpPr/>
          <p:nvPr/>
        </p:nvSpPr>
        <p:spPr>
          <a:xfrm>
            <a:off x="5470337" y="5716389"/>
            <a:ext cx="327660" cy="420624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129DAAE-92F2-76A5-C39D-A85498B0DD9A}"/>
              </a:ext>
            </a:extLst>
          </p:cNvPr>
          <p:cNvSpPr txBox="1"/>
          <p:nvPr/>
        </p:nvSpPr>
        <p:spPr>
          <a:xfrm>
            <a:off x="5279897" y="5148636"/>
            <a:ext cx="1203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South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E776445-1596-6E43-8710-3301001D965C}"/>
              </a:ext>
            </a:extLst>
          </p:cNvPr>
          <p:cNvSpPr txBox="1"/>
          <p:nvPr/>
        </p:nvSpPr>
        <p:spPr>
          <a:xfrm>
            <a:off x="5237226" y="2372312"/>
            <a:ext cx="1203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North</a:t>
            </a:r>
          </a:p>
        </p:txBody>
      </p:sp>
    </p:spTree>
    <p:extLst>
      <p:ext uri="{BB962C8B-B14F-4D97-AF65-F5344CB8AC3E}">
        <p14:creationId xmlns:p14="http://schemas.microsoft.com/office/powerpoint/2010/main" val="14303544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963B3-5647-5319-014E-CC40918FF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Gerber Convention – Showing # of Kings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29F81-D797-0632-A92A-CC915FA86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What if you find your partnership has all 4 aces and perhaps a grand slam is possible?</a:t>
            </a:r>
          </a:p>
          <a:p>
            <a:endParaRPr lang="en-US" dirty="0"/>
          </a:p>
          <a:p>
            <a:r>
              <a:rPr lang="en-US" dirty="0"/>
              <a:t>Respond may </a:t>
            </a:r>
            <a:r>
              <a:rPr lang="en-US" b="1" dirty="0"/>
              <a:t>ask for kings by bidding 5C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5D – 0 or 4 kings (determine from context)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5H – 1 king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5S – 2 kings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5NT – 3 kings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4B22AF-D429-44B3-D297-4BE403308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A96BEC-6011-1806-FEE2-DD88C7AD9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747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55CE8-F006-0827-F5C4-F9EC2F6AB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Slam Bidding with a Trump Suit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52A6C-5708-F936-7566-B602331F7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After a partnership has determine a trump fit, they may jump to slam with 33 or 37 total points (small slam or grand slam).</a:t>
            </a:r>
          </a:p>
          <a:p>
            <a:pPr lvl="1"/>
            <a:r>
              <a:rPr lang="en-US" dirty="0"/>
              <a:t>Example:  1H – pass – 1S – pass – 3S – pass – 6S</a:t>
            </a:r>
          </a:p>
          <a:p>
            <a:pPr lvl="1"/>
            <a:r>
              <a:rPr lang="en-US" dirty="0"/>
              <a:t>3S shows 16 – 18 total points; 6S shows that partner has 17+.</a:t>
            </a:r>
          </a:p>
          <a:p>
            <a:pPr lvl="1"/>
            <a:r>
              <a:rPr lang="en-US" dirty="0"/>
              <a:t>6S also probably shows an ace or void in three suits.  Why?</a:t>
            </a:r>
          </a:p>
          <a:p>
            <a:endParaRPr lang="en-US" dirty="0"/>
          </a:p>
          <a:p>
            <a:r>
              <a:rPr lang="en-US" dirty="0"/>
              <a:t>Oops – what if the opponents turn up with two aces?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Unless you’re lucky, they’ll play their aces and the slam will fail.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45029F-DDB3-8419-5A00-0242A3839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B5D8A5-D37C-EBD2-6738-F9EE427E8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7011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55CE8-F006-0827-F5C4-F9EC2F6AB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Blackwood Convention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52A6C-5708-F936-7566-B602331F7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</a:t>
            </a:r>
            <a:r>
              <a:rPr lang="en-US" b="1" dirty="0"/>
              <a:t>Blackwood Convention </a:t>
            </a:r>
            <a:r>
              <a:rPr lang="en-US" dirty="0"/>
              <a:t>is used only when uncertain about the </a:t>
            </a:r>
            <a:r>
              <a:rPr lang="en-US" u="sng" dirty="0"/>
              <a:t>number</a:t>
            </a:r>
            <a:r>
              <a:rPr lang="en-US" dirty="0"/>
              <a:t> of aces held by the opponents.</a:t>
            </a:r>
          </a:p>
          <a:p>
            <a:endParaRPr lang="en-US" dirty="0"/>
          </a:p>
          <a:p>
            <a:r>
              <a:rPr lang="en-US" dirty="0"/>
              <a:t>Do </a:t>
            </a:r>
            <a:r>
              <a:rPr lang="en-US" u="sng" dirty="0"/>
              <a:t>not</a:t>
            </a:r>
            <a:r>
              <a:rPr lang="en-US" dirty="0"/>
              <a:t> use Blackwood when: </a:t>
            </a:r>
          </a:p>
          <a:p>
            <a:pPr lvl="1"/>
            <a:r>
              <a:rPr lang="en-US" dirty="0"/>
              <a:t>a) You have a </a:t>
            </a:r>
            <a:r>
              <a:rPr lang="en-US" u="sng" dirty="0"/>
              <a:t>void</a:t>
            </a:r>
            <a:r>
              <a:rPr lang="en-US" dirty="0"/>
              <a:t> or </a:t>
            </a:r>
          </a:p>
          <a:p>
            <a:pPr lvl="1"/>
            <a:r>
              <a:rPr lang="en-US" dirty="0"/>
              <a:t>b) You need to know </a:t>
            </a:r>
            <a:r>
              <a:rPr lang="en-US" u="sng" dirty="0"/>
              <a:t>specific</a:t>
            </a:r>
            <a:r>
              <a:rPr lang="en-US" dirty="0"/>
              <a:t> aces</a:t>
            </a:r>
          </a:p>
          <a:p>
            <a:endParaRPr lang="en-US" dirty="0"/>
          </a:p>
          <a:p>
            <a:r>
              <a:rPr lang="en-US" u="sng" dirty="0"/>
              <a:t>After</a:t>
            </a:r>
            <a:r>
              <a:rPr lang="en-US" dirty="0"/>
              <a:t> finding a </a:t>
            </a:r>
            <a:r>
              <a:rPr lang="en-US" u="sng" dirty="0"/>
              <a:t>trump fit</a:t>
            </a:r>
            <a:r>
              <a:rPr lang="en-US" dirty="0"/>
              <a:t>, a </a:t>
            </a:r>
            <a:r>
              <a:rPr lang="en-US" b="1" dirty="0"/>
              <a:t>4NT bid </a:t>
            </a:r>
            <a:r>
              <a:rPr lang="en-US" dirty="0"/>
              <a:t>by </a:t>
            </a:r>
            <a:r>
              <a:rPr lang="en-US" u="sng" dirty="0"/>
              <a:t>either</a:t>
            </a:r>
            <a:r>
              <a:rPr lang="en-US" dirty="0"/>
              <a:t> partner is </a:t>
            </a:r>
            <a:r>
              <a:rPr lang="en-US" b="1" dirty="0"/>
              <a:t>Blackwood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The 4NT bid is </a:t>
            </a:r>
            <a:r>
              <a:rPr lang="en-US" b="1" dirty="0"/>
              <a:t>artificial</a:t>
            </a:r>
            <a:r>
              <a:rPr lang="en-US" dirty="0"/>
              <a:t>:  it means nothing about playing in No Trump.</a:t>
            </a:r>
          </a:p>
          <a:p>
            <a:endParaRPr lang="en-US" dirty="0"/>
          </a:p>
          <a:p>
            <a:r>
              <a:rPr lang="en-US" dirty="0"/>
              <a:t>Instead, the artificial 4NT bid requests the </a:t>
            </a:r>
            <a:r>
              <a:rPr lang="en-US" u="sng" dirty="0"/>
              <a:t>number</a:t>
            </a:r>
            <a:r>
              <a:rPr lang="en-US" dirty="0"/>
              <a:t> of partner’s aces.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45029F-DDB3-8419-5A00-0242A3839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B5D8A5-D37C-EBD2-6738-F9EE427E8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8154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07798-FCCA-8018-6C90-91ED04487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Blackwood Convention – Showing # of 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DF65C-422C-10AF-3E66-B2CD6FF26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Opener artificially rebids “up the line” to show the </a:t>
            </a:r>
            <a:r>
              <a:rPr lang="en-US" u="sng" dirty="0"/>
              <a:t>number</a:t>
            </a:r>
            <a:r>
              <a:rPr lang="en-US" dirty="0"/>
              <a:t> of aces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5C – 0 or 4 aces (determine from context)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5D – 1 ace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5H – 2 aces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5S – 3 aces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CC5562-FF6B-81E1-FC01-16DA989A8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AAE114-AAB0-DA5A-8354-43F9828E0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945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963B3-5647-5319-014E-CC40918FF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Blackwood Convention – Responses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29F81-D797-0632-A92A-CC915FA86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After the number of aces are reported, responder may:</a:t>
            </a:r>
          </a:p>
          <a:p>
            <a:endParaRPr lang="en-US" dirty="0"/>
          </a:p>
          <a:p>
            <a:pPr lvl="1"/>
            <a:r>
              <a:rPr lang="en-US" u="sng" dirty="0"/>
              <a:t>Sign off</a:t>
            </a:r>
            <a:r>
              <a:rPr lang="en-US" dirty="0"/>
              <a:t> at the lowest level in their agreed trump suit if missing 2 aces; or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Bid 6 in the agreed suit or 7 in the agreed suit with sufficient aces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4B22AF-D429-44B3-D297-4BE403308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A96BEC-6011-1806-FEE2-DD88C7AD9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8650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19E85-8CC7-56A0-CF0B-28E0AA974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1H – 3H – 4NT Example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64B6C5-16B6-20C3-F0CA-0DA9ED8FA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9B2EEF-2C0A-3C0B-A19B-40125BC83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565A131-8B89-9949-37C8-838AF8C7B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07BB4F-3C74-64BE-CB56-50F8E4973615}"/>
              </a:ext>
            </a:extLst>
          </p:cNvPr>
          <p:cNvSpPr/>
          <p:nvPr/>
        </p:nvSpPr>
        <p:spPr>
          <a:xfrm>
            <a:off x="4712970" y="2891028"/>
            <a:ext cx="2286000" cy="2286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1DAC0B-8164-8E5E-E637-A495B11DC086}"/>
              </a:ext>
            </a:extLst>
          </p:cNvPr>
          <p:cNvSpPr txBox="1"/>
          <p:nvPr/>
        </p:nvSpPr>
        <p:spPr>
          <a:xfrm>
            <a:off x="1805940" y="3707065"/>
            <a:ext cx="2876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West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EBBF8A-3D31-DF45-7B25-472DC89C0559}"/>
              </a:ext>
            </a:extLst>
          </p:cNvPr>
          <p:cNvSpPr txBox="1"/>
          <p:nvPr/>
        </p:nvSpPr>
        <p:spPr>
          <a:xfrm>
            <a:off x="7249319" y="3707065"/>
            <a:ext cx="2657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East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5167AC-D442-A02E-2861-3E74DF1230F7}"/>
              </a:ext>
            </a:extLst>
          </p:cNvPr>
          <p:cNvSpPr txBox="1"/>
          <p:nvPr/>
        </p:nvSpPr>
        <p:spPr>
          <a:xfrm>
            <a:off x="3185922" y="2211579"/>
            <a:ext cx="543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</a:rPr>
              <a:t>AQ8     AKQ762     2 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chemeClr val="bg1"/>
                </a:solidFill>
              </a:rPr>
              <a:t> KJ5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57763C-3024-9557-C10E-4BFE58C65765}"/>
              </a:ext>
            </a:extLst>
          </p:cNvPr>
          <p:cNvSpPr txBox="1"/>
          <p:nvPr/>
        </p:nvSpPr>
        <p:spPr>
          <a:xfrm>
            <a:off x="3185922" y="5319039"/>
            <a:ext cx="543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</a:rPr>
              <a:t>K64      J83      K73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chemeClr val="bg1"/>
                </a:solidFill>
              </a:rPr>
              <a:t>A942</a:t>
            </a:r>
          </a:p>
        </p:txBody>
      </p:sp>
      <p:pic>
        <p:nvPicPr>
          <p:cNvPr id="12" name="Graphic 11" descr="Heart with solid fill">
            <a:extLst>
              <a:ext uri="{FF2B5EF4-FFF2-40B4-BE49-F238E27FC236}">
                <a16:creationId xmlns:a16="http://schemas.microsoft.com/office/drawing/2014/main" id="{823C7E33-5670-07D5-EE12-8CA5939EA5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89812" y="2340462"/>
            <a:ext cx="412724" cy="412724"/>
          </a:xfrm>
          <a:prstGeom prst="rect">
            <a:avLst/>
          </a:prstGeom>
        </p:spPr>
      </p:pic>
      <p:sp>
        <p:nvSpPr>
          <p:cNvPr id="13" name="Diamond 12">
            <a:extLst>
              <a:ext uri="{FF2B5EF4-FFF2-40B4-BE49-F238E27FC236}">
                <a16:creationId xmlns:a16="http://schemas.microsoft.com/office/drawing/2014/main" id="{71641B9D-2543-5366-7E69-66DEC7E95C9D}"/>
              </a:ext>
            </a:extLst>
          </p:cNvPr>
          <p:cNvSpPr/>
          <p:nvPr/>
        </p:nvSpPr>
        <p:spPr>
          <a:xfrm>
            <a:off x="6614205" y="2336293"/>
            <a:ext cx="326136" cy="412724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pic>
        <p:nvPicPr>
          <p:cNvPr id="14" name="Graphic 13" descr="Heart with solid fill">
            <a:extLst>
              <a:ext uri="{FF2B5EF4-FFF2-40B4-BE49-F238E27FC236}">
                <a16:creationId xmlns:a16="http://schemas.microsoft.com/office/drawing/2014/main" id="{FC27D825-236B-FB8F-2312-604E799213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09056" y="5455519"/>
            <a:ext cx="420624" cy="420624"/>
          </a:xfrm>
          <a:prstGeom prst="rect">
            <a:avLst/>
          </a:prstGeom>
        </p:spPr>
      </p:pic>
      <p:sp>
        <p:nvSpPr>
          <p:cNvPr id="15" name="Diamond 14">
            <a:extLst>
              <a:ext uri="{FF2B5EF4-FFF2-40B4-BE49-F238E27FC236}">
                <a16:creationId xmlns:a16="http://schemas.microsoft.com/office/drawing/2014/main" id="{445EE859-816C-C370-3C86-16498990B37A}"/>
              </a:ext>
            </a:extLst>
          </p:cNvPr>
          <p:cNvSpPr/>
          <p:nvPr/>
        </p:nvSpPr>
        <p:spPr>
          <a:xfrm>
            <a:off x="5882710" y="5451349"/>
            <a:ext cx="327660" cy="420624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129DAAE-92F2-76A5-C39D-A85498B0DD9A}"/>
              </a:ext>
            </a:extLst>
          </p:cNvPr>
          <p:cNvSpPr txBox="1"/>
          <p:nvPr/>
        </p:nvSpPr>
        <p:spPr>
          <a:xfrm>
            <a:off x="5279897" y="4578793"/>
            <a:ext cx="1203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South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E776445-1596-6E43-8710-3301001D965C}"/>
              </a:ext>
            </a:extLst>
          </p:cNvPr>
          <p:cNvSpPr txBox="1"/>
          <p:nvPr/>
        </p:nvSpPr>
        <p:spPr>
          <a:xfrm>
            <a:off x="5237226" y="2902393"/>
            <a:ext cx="1203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North</a:t>
            </a:r>
          </a:p>
        </p:txBody>
      </p:sp>
    </p:spTree>
    <p:extLst>
      <p:ext uri="{BB962C8B-B14F-4D97-AF65-F5344CB8AC3E}">
        <p14:creationId xmlns:p14="http://schemas.microsoft.com/office/powerpoint/2010/main" val="3804211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83CEA-E8CF-4D03-D3B9-CD985982F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 for Slam Bidding Mini-Lesson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A0F4F-7181-8C00-9F64-C45E28168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Main objectives:</a:t>
            </a:r>
          </a:p>
          <a:p>
            <a:pPr lvl="1"/>
            <a:r>
              <a:rPr lang="en-US" dirty="0"/>
              <a:t>Learn how to explore slam potential</a:t>
            </a:r>
          </a:p>
          <a:p>
            <a:endParaRPr lang="en-US" dirty="0"/>
          </a:p>
          <a:p>
            <a:r>
              <a:rPr lang="en-US" dirty="0"/>
              <a:t>Secondary objectives:</a:t>
            </a:r>
          </a:p>
          <a:p>
            <a:pPr lvl="1"/>
            <a:r>
              <a:rPr lang="en-US" dirty="0"/>
              <a:t>Direct bidding of slams</a:t>
            </a:r>
          </a:p>
          <a:p>
            <a:pPr lvl="1"/>
            <a:r>
              <a:rPr lang="en-US" dirty="0"/>
              <a:t>Gerber</a:t>
            </a:r>
          </a:p>
          <a:p>
            <a:pPr lvl="1"/>
            <a:r>
              <a:rPr lang="en-US" dirty="0"/>
              <a:t>Blackwood</a:t>
            </a:r>
          </a:p>
          <a:p>
            <a:pPr lvl="1"/>
            <a:r>
              <a:rPr lang="en-US" dirty="0"/>
              <a:t>RKC Blackwood</a:t>
            </a:r>
          </a:p>
          <a:p>
            <a:pPr lvl="1"/>
            <a:r>
              <a:rPr lang="en-US" dirty="0"/>
              <a:t>Control-showing cue bids</a:t>
            </a:r>
          </a:p>
          <a:p>
            <a:pPr lvl="1"/>
            <a:r>
              <a:rPr lang="en-US" dirty="0"/>
              <a:t>Grand Slam Force and Pick-a-slam</a:t>
            </a:r>
          </a:p>
          <a:p>
            <a:pPr lvl="1"/>
            <a:r>
              <a:rPr lang="en-US" dirty="0"/>
              <a:t>DOPI and DEPO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295BAD-3182-E80E-95C1-4112DFCB5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C2610-2F57-9B28-1473-57959E8AF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2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BBA527F-5DCA-7191-8621-89FDC50EAF50}"/>
              </a:ext>
            </a:extLst>
          </p:cNvPr>
          <p:cNvCxnSpPr>
            <a:cxnSpLocks/>
          </p:cNvCxnSpPr>
          <p:nvPr/>
        </p:nvCxnSpPr>
        <p:spPr>
          <a:xfrm>
            <a:off x="838200" y="4439478"/>
            <a:ext cx="4714461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91842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963B3-5647-5319-014E-CC40918FF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Blackwood Convention – Showing # of Kings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29F81-D797-0632-A92A-CC915FA86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What if you find your partnership has all 4 aces and perhaps a grand slam is possible?</a:t>
            </a:r>
          </a:p>
          <a:p>
            <a:endParaRPr lang="en-US" dirty="0"/>
          </a:p>
          <a:p>
            <a:r>
              <a:rPr lang="en-US" dirty="0"/>
              <a:t>Respond may ask for the </a:t>
            </a:r>
            <a:r>
              <a:rPr lang="en-US" u="sng" dirty="0"/>
              <a:t>number</a:t>
            </a:r>
            <a:r>
              <a:rPr lang="en-US" dirty="0"/>
              <a:t> of kings </a:t>
            </a:r>
            <a:r>
              <a:rPr lang="en-US" b="1" dirty="0"/>
              <a:t>by bidding 5NT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6C – 0 or 4 kings (determine from context)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6D – 1 king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6H – 2 kings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6S – 3 kings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4B22AF-D429-44B3-D297-4BE403308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A96BEC-6011-1806-FEE2-DD88C7AD9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252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1682B-A70A-6D2A-F843-8F8E3D2BC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 Keycard (RKC) Blackwood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7814F-6DF5-40B8-712F-6F1C317B9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/>
              <a:t>After</a:t>
            </a:r>
            <a:r>
              <a:rPr lang="en-US" dirty="0"/>
              <a:t> a pair has </a:t>
            </a:r>
            <a:r>
              <a:rPr lang="en-US" u="sng" dirty="0"/>
              <a:t>agreed</a:t>
            </a:r>
            <a:r>
              <a:rPr lang="en-US" dirty="0"/>
              <a:t> on a trump suit, a 4NT bid asks for </a:t>
            </a:r>
            <a:r>
              <a:rPr lang="en-US" u="sng" dirty="0"/>
              <a:t>keycards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Example:  1H – 4H (13 – 15 total points) – 4NT asks for keycards.</a:t>
            </a:r>
          </a:p>
          <a:p>
            <a:pPr lvl="1"/>
            <a:r>
              <a:rPr lang="en-US" dirty="0"/>
              <a:t>Keycards include the 4 </a:t>
            </a:r>
            <a:r>
              <a:rPr lang="en-US" u="sng" dirty="0"/>
              <a:t>aces</a:t>
            </a:r>
            <a:r>
              <a:rPr lang="en-US" dirty="0"/>
              <a:t> plus the </a:t>
            </a:r>
            <a:r>
              <a:rPr lang="en-US" u="sng" dirty="0"/>
              <a:t>K (and possibly Q) of trumps</a:t>
            </a:r>
            <a:r>
              <a:rPr lang="en-US" dirty="0"/>
              <a:t>.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Why ask for keycards?  </a:t>
            </a:r>
          </a:p>
          <a:p>
            <a:pPr lvl="1"/>
            <a:r>
              <a:rPr lang="en-US" dirty="0"/>
              <a:t>Whenever you need to know whether you’ll lose the </a:t>
            </a:r>
            <a:r>
              <a:rPr lang="en-US" u="sng" dirty="0"/>
              <a:t>first two tricks</a:t>
            </a:r>
            <a:r>
              <a:rPr lang="en-US" dirty="0"/>
              <a:t> in a slam</a:t>
            </a:r>
          </a:p>
          <a:p>
            <a:endParaRPr lang="en-US" dirty="0"/>
          </a:p>
          <a:p>
            <a:r>
              <a:rPr lang="en-US" dirty="0"/>
              <a:t>How is this different from standard Blackwood?</a:t>
            </a:r>
          </a:p>
          <a:p>
            <a:pPr lvl="1"/>
            <a:r>
              <a:rPr lang="en-US" dirty="0"/>
              <a:t>Knowing about the trump king (and possibly the queen) is valuable information.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3CB66F-5DFB-757B-26E2-B9A103C14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56BF3E-A35F-4852-1EC5-36EA074F4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2202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1682B-A70A-6D2A-F843-8F8E3D2BC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 Keycard (RKC) Blackwood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7814F-6DF5-40B8-712F-6F1C317B9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Either opener or responder can initiate RKC Blackwood by </a:t>
            </a:r>
            <a:r>
              <a:rPr lang="en-US" b="1" dirty="0"/>
              <a:t>bidding 4NT</a:t>
            </a:r>
            <a:r>
              <a:rPr lang="en-US" dirty="0"/>
              <a:t>.  Respond as follows: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5C – 1 or 4 keycards</a:t>
            </a:r>
          </a:p>
          <a:p>
            <a:pPr lvl="1"/>
            <a:r>
              <a:rPr lang="en-US" dirty="0"/>
              <a:t>5D – 3 or 0 keycards</a:t>
            </a:r>
          </a:p>
          <a:p>
            <a:pPr lvl="1"/>
            <a:r>
              <a:rPr lang="en-US" dirty="0"/>
              <a:t>5H – 2 keycards, but no Q of trumps</a:t>
            </a:r>
          </a:p>
          <a:p>
            <a:pPr lvl="1"/>
            <a:r>
              <a:rPr lang="en-US" dirty="0"/>
              <a:t>5S – 2 keycards, including the Q of trumps.</a:t>
            </a:r>
          </a:p>
          <a:p>
            <a:endParaRPr lang="en-US" dirty="0"/>
          </a:p>
          <a:p>
            <a:r>
              <a:rPr lang="en-US" dirty="0"/>
              <a:t>This is the “1430” version; others play “0314”.</a:t>
            </a:r>
          </a:p>
          <a:p>
            <a:endParaRPr lang="en-US" dirty="0"/>
          </a:p>
          <a:p>
            <a:r>
              <a:rPr lang="en-US" dirty="0"/>
              <a:t>The 4NT bidder may also ask for kings using 5NT.  Bid up the line.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3CB66F-5DFB-757B-26E2-B9A103C14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56BF3E-A35F-4852-1EC5-36EA074F4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8196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7E5DB-8C54-A469-06B8-6980990B1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Control-Showing Cue Bids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EE6DF-4953-39CE-1C63-B9EF4C52EB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This approach is useful when you need to know about </a:t>
            </a:r>
            <a:r>
              <a:rPr lang="en-US" u="sng" dirty="0"/>
              <a:t>specific controls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 first round “control” is defined as an ace or void.</a:t>
            </a:r>
          </a:p>
          <a:p>
            <a:pPr lvl="1"/>
            <a:r>
              <a:rPr lang="en-US" dirty="0"/>
              <a:t>A second round “control” is defined as a king or singleton.</a:t>
            </a:r>
          </a:p>
          <a:p>
            <a:endParaRPr lang="en-US" dirty="0"/>
          </a:p>
          <a:p>
            <a:r>
              <a:rPr lang="en-US" dirty="0"/>
              <a:t>A control-showing cue bid is made only </a:t>
            </a:r>
            <a:r>
              <a:rPr lang="en-US" u="sng" dirty="0"/>
              <a:t>after</a:t>
            </a:r>
            <a:r>
              <a:rPr lang="en-US" dirty="0"/>
              <a:t> a trump suit is agreed </a:t>
            </a:r>
            <a:r>
              <a:rPr lang="en-US" u="sng" dirty="0"/>
              <a:t>and</a:t>
            </a:r>
            <a:r>
              <a:rPr lang="en-US" dirty="0"/>
              <a:t> there is potential for slam.</a:t>
            </a:r>
          </a:p>
          <a:p>
            <a:pPr lvl="1"/>
            <a:r>
              <a:rPr lang="en-US" dirty="0"/>
              <a:t>In the basic approach, the first bid in a new suit shows a </a:t>
            </a:r>
            <a:r>
              <a:rPr lang="en-US" u="sng" dirty="0"/>
              <a:t>first-level</a:t>
            </a:r>
            <a:r>
              <a:rPr lang="en-US" dirty="0"/>
              <a:t> control.</a:t>
            </a:r>
          </a:p>
          <a:p>
            <a:endParaRPr lang="en-US" dirty="0"/>
          </a:p>
          <a:p>
            <a:r>
              <a:rPr lang="en-US" dirty="0"/>
              <a:t>After the trump suit is known, a non-jump bid in a new suit at the 4 level is a cue bid.</a:t>
            </a:r>
          </a:p>
          <a:p>
            <a:pPr lvl="1"/>
            <a:r>
              <a:rPr lang="en-US" dirty="0"/>
              <a:t>Example: 1S – 3S – 4C shows a 1</a:t>
            </a:r>
            <a:r>
              <a:rPr lang="en-US" baseline="30000" dirty="0"/>
              <a:t>st</a:t>
            </a:r>
            <a:r>
              <a:rPr lang="en-US" dirty="0"/>
              <a:t>-level control in clubs</a:t>
            </a:r>
          </a:p>
          <a:p>
            <a:pPr lvl="1"/>
            <a:r>
              <a:rPr lang="en-US" dirty="0"/>
              <a:t>Exception: 1H – 3H – 3S shows a 1</a:t>
            </a:r>
            <a:r>
              <a:rPr lang="en-US" baseline="30000" dirty="0"/>
              <a:t>st</a:t>
            </a:r>
            <a:r>
              <a:rPr lang="en-US" dirty="0"/>
              <a:t>-level control in spades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9D9990-DC04-1E07-33CE-500CB48D4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C28423-FF97-56C5-8AE4-336B69C4A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3782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E03EF-967D-43F5-CAD1-0CA35AA24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Responses to Control-Showing Cue Bids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59B4D-11E0-2AEA-D5E7-B01556D4F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5381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 bid of a new, non-trump suit shows a 1st-level control in that suit.</a:t>
            </a:r>
          </a:p>
          <a:p>
            <a:endParaRPr lang="en-US" dirty="0"/>
          </a:p>
          <a:p>
            <a:r>
              <a:rPr lang="en-US" dirty="0"/>
              <a:t>A lowest-possible bid in the trump suit shows no controls (</a:t>
            </a:r>
            <a:r>
              <a:rPr lang="en-US" u="sng" dirty="0"/>
              <a:t>sign-off</a:t>
            </a:r>
            <a:r>
              <a:rPr lang="en-US" dirty="0"/>
              <a:t>).</a:t>
            </a:r>
          </a:p>
          <a:p>
            <a:endParaRPr lang="en-US" dirty="0"/>
          </a:p>
          <a:p>
            <a:r>
              <a:rPr lang="en-US" dirty="0"/>
              <a:t>Bid “up the line” – bid the lowest suit in which you hold a control.</a:t>
            </a:r>
          </a:p>
          <a:p>
            <a:endParaRPr lang="en-US" dirty="0"/>
          </a:p>
          <a:p>
            <a:r>
              <a:rPr lang="en-US" dirty="0"/>
              <a:t>Skipping over a suit denies a control in that suit.</a:t>
            </a:r>
          </a:p>
          <a:p>
            <a:pPr lvl="1"/>
            <a:r>
              <a:rPr lang="en-US" dirty="0"/>
              <a:t>Example:  1H – 3H – 4D shows a diamond control but denies a 1</a:t>
            </a:r>
            <a:r>
              <a:rPr lang="en-US" baseline="30000" dirty="0"/>
              <a:t>st</a:t>
            </a:r>
            <a:r>
              <a:rPr lang="en-US" dirty="0"/>
              <a:t>-level club control.</a:t>
            </a:r>
          </a:p>
          <a:p>
            <a:endParaRPr lang="en-US" dirty="0"/>
          </a:p>
          <a:p>
            <a:r>
              <a:rPr lang="en-US" dirty="0"/>
              <a:t>A rebid of a previously cue-bid suit shows a 2</a:t>
            </a:r>
            <a:r>
              <a:rPr lang="en-US" baseline="30000" dirty="0"/>
              <a:t>nd</a:t>
            </a:r>
            <a:r>
              <a:rPr lang="en-US" dirty="0"/>
              <a:t>-level control.</a:t>
            </a:r>
          </a:p>
          <a:p>
            <a:pPr lvl="1"/>
            <a:r>
              <a:rPr lang="en-US" dirty="0"/>
              <a:t>Example:  1H – 3H – 3S – 4C – 4S shows 1</a:t>
            </a:r>
            <a:r>
              <a:rPr lang="en-US" baseline="30000" dirty="0"/>
              <a:t>st</a:t>
            </a:r>
            <a:r>
              <a:rPr lang="en-US" dirty="0"/>
              <a:t>- and 2</a:t>
            </a:r>
            <a:r>
              <a:rPr lang="en-US" baseline="30000" dirty="0"/>
              <a:t>nd</a:t>
            </a:r>
            <a:r>
              <a:rPr lang="en-US" dirty="0"/>
              <a:t>-level control in spades.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8C5F9E-588A-53B7-12E0-1C40F0266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45A4CA-CF75-6032-F64B-69D51CD39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497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97A5B-66BC-DC46-E1EA-A5939C839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Uses of 5NT to Explore a Slam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48DDB-DD6C-D886-5687-2AE43CB5A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Jump to 5NT over a 1NT or 2NT opening</a:t>
            </a:r>
          </a:p>
          <a:p>
            <a:pPr lvl="1"/>
            <a:endParaRPr lang="en-US" dirty="0"/>
          </a:p>
          <a:p>
            <a:r>
              <a:rPr lang="en-US" dirty="0"/>
              <a:t>Grand Slam Force – use of 5NT to ask about trump honors</a:t>
            </a:r>
          </a:p>
          <a:p>
            <a:endParaRPr lang="en-US" dirty="0"/>
          </a:p>
          <a:p>
            <a:r>
              <a:rPr lang="en-US" dirty="0"/>
              <a:t>Pick-a-Slam – use of 5NT to request that partner bid the “best” slam</a:t>
            </a:r>
          </a:p>
          <a:p>
            <a:pPr lvl="1"/>
            <a:r>
              <a:rPr lang="en-US" dirty="0"/>
              <a:t>This use is a replacement for the Grand Slam Force.</a:t>
            </a:r>
          </a:p>
          <a:p>
            <a:pPr lvl="1"/>
            <a:r>
              <a:rPr lang="en-US" dirty="0"/>
              <a:t>You may use or the other but not both.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02778E-BA17-9CFB-2AFC-DD33B8972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F56372-D253-133A-715C-BEFE4A4CC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1255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31A24-6EEE-84D9-DD60-0396E4E06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Jump to 5NT over 1NT or 2NT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ACD335-4554-2676-5237-3D4D40FD92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jump to 5NT over 1NT (or 2NT) is invitational.</a:t>
            </a:r>
          </a:p>
          <a:p>
            <a:pPr lvl="1"/>
            <a:r>
              <a:rPr lang="en-US" dirty="0"/>
              <a:t>If partner has a maximum (e.g., 17 if they opened 1NT), bid 7NT.</a:t>
            </a:r>
          </a:p>
          <a:p>
            <a:pPr lvl="1"/>
            <a:r>
              <a:rPr lang="en-US" dirty="0"/>
              <a:t>Otherwise, bid 6NT.</a:t>
            </a:r>
          </a:p>
          <a:p>
            <a:endParaRPr lang="en-US" dirty="0"/>
          </a:p>
          <a:p>
            <a:r>
              <a:rPr lang="en-US" dirty="0"/>
              <a:t>Contrast this bid with the sequence 1NT (or 2NT) – 4NT.</a:t>
            </a:r>
          </a:p>
          <a:p>
            <a:pPr lvl="1"/>
            <a:r>
              <a:rPr lang="en-US" dirty="0"/>
              <a:t>This bid is also invitational.</a:t>
            </a:r>
          </a:p>
          <a:p>
            <a:pPr lvl="1"/>
            <a:r>
              <a:rPr lang="en-US" dirty="0"/>
              <a:t>It asks partner to bid 6NT with a maximum, pass otherwise.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4EBA95-2E60-CC5C-8D7B-8600035AA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64434-DCDC-9FD3-3037-052CB3849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127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97A5B-66BC-DC46-E1EA-A5939C839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Grand Slam 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48DDB-DD6C-D886-5687-2AE43CB5A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Grand Slam Force</a:t>
            </a:r>
          </a:p>
          <a:p>
            <a:pPr lvl="1"/>
            <a:r>
              <a:rPr lang="en-US" dirty="0"/>
              <a:t>A direct bid of 5NT over a suit bid (no intervening 4NT bid)</a:t>
            </a:r>
          </a:p>
          <a:p>
            <a:pPr lvl="1"/>
            <a:endParaRPr lang="en-US" dirty="0"/>
          </a:p>
          <a:p>
            <a:r>
              <a:rPr lang="en-US" dirty="0"/>
              <a:t>Asks partner to bid the grand slam in their suit if the hold AK, AQ, or KQ in their trump suit. </a:t>
            </a:r>
          </a:p>
          <a:p>
            <a:pPr lvl="1"/>
            <a:r>
              <a:rPr lang="en-US" dirty="0"/>
              <a:t>Otherwise, sign off at 6 of their trump suit.</a:t>
            </a:r>
          </a:p>
          <a:p>
            <a:pPr lvl="1"/>
            <a:r>
              <a:rPr lang="en-US" dirty="0"/>
              <a:t>Example:  1H – 5NT – 7H (with AK, AQ, or KQ) or 6H (otherwise)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02778E-BA17-9CFB-2AFC-DD33B8972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F56372-D253-133A-715C-BEFE4A4CC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0003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4E491-E434-E072-84C8-7F29BAA67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Pick-a-Slam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D5001-1E43-65AB-F45E-DA37617F0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Used as an alternative to the Grand Slam Force</a:t>
            </a:r>
          </a:p>
          <a:p>
            <a:pPr lvl="1"/>
            <a:r>
              <a:rPr lang="en-US" dirty="0"/>
              <a:t>A 5NT bid with no intervening 4NT bid</a:t>
            </a:r>
          </a:p>
          <a:p>
            <a:endParaRPr lang="en-US" dirty="0"/>
          </a:p>
          <a:p>
            <a:r>
              <a:rPr lang="en-US" dirty="0"/>
              <a:t>The 5NT bid asks partner to pick the “best” slam (based on the bidding).</a:t>
            </a:r>
          </a:p>
          <a:p>
            <a:endParaRPr lang="en-US" dirty="0"/>
          </a:p>
          <a:p>
            <a:r>
              <a:rPr lang="en-US" dirty="0"/>
              <a:t>Often Pick-a-slam  is bid after a 1NT bid:</a:t>
            </a:r>
          </a:p>
          <a:p>
            <a:pPr lvl="1"/>
            <a:r>
              <a:rPr lang="en-US" dirty="0"/>
              <a:t>Example:  1NT – 2C (Stayman) – 2H – 5N (asks partner to bid 6H or 6N based on their hand)</a:t>
            </a:r>
          </a:p>
          <a:p>
            <a:endParaRPr lang="en-US" dirty="0"/>
          </a:p>
          <a:p>
            <a:r>
              <a:rPr lang="en-US" dirty="0"/>
              <a:t>Also can occur after a suit sequence:</a:t>
            </a:r>
          </a:p>
          <a:p>
            <a:pPr lvl="1"/>
            <a:r>
              <a:rPr lang="en-US" dirty="0"/>
              <a:t>1H – 2S (strong, with long spades) – 5NT (asks partner to bid 6H or 6S based on their hand)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7F41C4-DBA8-3361-3B83-283A1BDE7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0E85FE-F339-A546-0F2A-DE78078A9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4417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A8A6D-C292-45F2-0FC5-D8690265B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DOPI and DEPO Conventions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63B93-3387-9CFB-9396-AB64A06F7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an intervening bid over the Blackwood 4NT: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DOPI implies double = 0 aces, pass = 1 ace (alternative approach for RKC)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DEPO implies double = even # of aces, pass = odd # of aces (keycards for RKC)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CFF96D-E378-0958-68AA-106A747D8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71E71-3224-64E7-3365-96B3D92E2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346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F21CF-0D9D-A7B8-DB29-543DE873D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Bridge Probabilities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208B149-D7C5-7B4D-E2A9-D5499F7979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60675"/>
            <a:ext cx="5157787" cy="657225"/>
          </a:xfrm>
        </p:spPr>
        <p:txBody>
          <a:bodyPr/>
          <a:lstStyle/>
          <a:p>
            <a:r>
              <a:rPr lang="en-US" dirty="0"/>
              <a:t>As beginners: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0F4E408-282A-8801-72F5-A8E345F774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65% of hands end in a </a:t>
            </a:r>
            <a:r>
              <a:rPr lang="en-US" b="1" dirty="0"/>
              <a:t>part score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25% of hands end in a </a:t>
            </a:r>
            <a:r>
              <a:rPr lang="en-US" b="1" dirty="0"/>
              <a:t>game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5% of hands fail to make any contract.</a:t>
            </a:r>
          </a:p>
          <a:p>
            <a:endParaRPr lang="en-US" dirty="0"/>
          </a:p>
          <a:p>
            <a:r>
              <a:rPr lang="en-US" b="1" dirty="0"/>
              <a:t>5% of hands could make a slam.</a:t>
            </a:r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868D350-F004-1109-0A0D-109FC5C247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60675"/>
            <a:ext cx="5183188" cy="657225"/>
          </a:xfrm>
        </p:spPr>
        <p:txBody>
          <a:bodyPr/>
          <a:lstStyle/>
          <a:p>
            <a:r>
              <a:rPr lang="en-US" dirty="0"/>
              <a:t>As experienced players: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1891DCA-8C66-4EBD-5290-211258A126D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40% of hands end in a </a:t>
            </a:r>
            <a:r>
              <a:rPr lang="en-US" b="1" dirty="0"/>
              <a:t>part score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45 – 50% of hands end in a </a:t>
            </a:r>
            <a:r>
              <a:rPr lang="en-US" b="1" dirty="0"/>
              <a:t>game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5% of hands fail to make any contract.</a:t>
            </a:r>
          </a:p>
          <a:p>
            <a:endParaRPr lang="en-US" dirty="0"/>
          </a:p>
          <a:p>
            <a:r>
              <a:rPr lang="en-US" b="1" dirty="0"/>
              <a:t>5 – 10% of hands could make a slam.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357C0D-E1B6-7C2B-BFCE-FDACB639D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D2068D-10A4-B358-B669-21C1B2C25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1875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993B5-DAA9-059A-E799-FEBD4FC61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DOPI Convention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13523-178D-6D2B-25AB-46E6522E1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7499"/>
            <a:ext cx="10515600" cy="445204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Used in a Blackwood sequence (after 4NT asking for number of aces) when the opponents insert a bid.</a:t>
            </a:r>
          </a:p>
          <a:p>
            <a:pPr lvl="1"/>
            <a:r>
              <a:rPr lang="en-US" dirty="0"/>
              <a:t>Example:  1S – pass – 3S – 4D – 4NT – 5D (how to bid Blackwood now?)</a:t>
            </a:r>
          </a:p>
          <a:p>
            <a:endParaRPr lang="en-US" dirty="0"/>
          </a:p>
          <a:p>
            <a:r>
              <a:rPr lang="en-US" dirty="0"/>
              <a:t>DOPI (standard Blackwood)</a:t>
            </a:r>
          </a:p>
          <a:p>
            <a:pPr lvl="1"/>
            <a:r>
              <a:rPr lang="en-US" dirty="0"/>
              <a:t>Double shows 0 or 4 aces (as if you’d bid 5C without the intervening bid).</a:t>
            </a:r>
          </a:p>
          <a:p>
            <a:pPr lvl="1"/>
            <a:r>
              <a:rPr lang="en-US" dirty="0"/>
              <a:t>Pass shows 1 ace  (as if you’d bid 5D without the intervening bid).</a:t>
            </a:r>
          </a:p>
          <a:p>
            <a:pPr lvl="1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available bid (2 aces) and 2</a:t>
            </a:r>
            <a:r>
              <a:rPr lang="en-US" baseline="30000" dirty="0"/>
              <a:t>nd</a:t>
            </a:r>
            <a:r>
              <a:rPr lang="en-US" dirty="0"/>
              <a:t> available bid (3 aces).</a:t>
            </a:r>
          </a:p>
          <a:p>
            <a:pPr lvl="1"/>
            <a:r>
              <a:rPr lang="en-US" dirty="0"/>
              <a:t>Example: 1S – pass – 3S – 4D – 4NT – 5D – pass (shows 1 ace)</a:t>
            </a:r>
          </a:p>
          <a:p>
            <a:endParaRPr lang="en-US" dirty="0"/>
          </a:p>
          <a:p>
            <a:r>
              <a:rPr lang="en-US" dirty="0"/>
              <a:t>DOPI (RKC 1430 Blackwood)</a:t>
            </a:r>
          </a:p>
          <a:p>
            <a:pPr lvl="1"/>
            <a:r>
              <a:rPr lang="en-US" dirty="0"/>
              <a:t>Double shows 1 or 4 keycards (as if you’d bid 5C without the intervening bid).</a:t>
            </a:r>
          </a:p>
          <a:p>
            <a:pPr lvl="1"/>
            <a:r>
              <a:rPr lang="en-US" dirty="0"/>
              <a:t>Pass shows 0 or 3 keycards  (as if you’d bid 5D without the intervening bid).</a:t>
            </a:r>
          </a:p>
          <a:p>
            <a:pPr lvl="1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available bid (2 keycards) and 2</a:t>
            </a:r>
            <a:r>
              <a:rPr lang="en-US" baseline="30000" dirty="0"/>
              <a:t>nd</a:t>
            </a:r>
            <a:r>
              <a:rPr lang="en-US" dirty="0"/>
              <a:t> available bid (2 keycards and the trump queen).</a:t>
            </a:r>
          </a:p>
          <a:p>
            <a:pPr lvl="1"/>
            <a:r>
              <a:rPr lang="en-US" dirty="0"/>
              <a:t>Example: 1S – pass – 3S – 4D – 4NT – 5D – 5H (shows 2 keycards and no trump queen)</a:t>
            </a:r>
          </a:p>
          <a:p>
            <a:pPr lvl="1"/>
            <a:endParaRPr lang="en-US" dirty="0"/>
          </a:p>
          <a:p>
            <a:r>
              <a:rPr lang="en-US" dirty="0"/>
              <a:t>Note:  partner can pass after your double or double themselves; this is for penalty.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F4FFEE-743B-B6C0-3770-61F0109E3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17875D-3EC1-915D-1F01-1A00340F0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8431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993B5-DAA9-059A-E799-FEBD4FC61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DEPO Convention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13523-178D-6D2B-25AB-46E6522E1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4247"/>
            <a:ext cx="10515600" cy="4452040"/>
          </a:xfrm>
        </p:spPr>
        <p:txBody>
          <a:bodyPr>
            <a:normAutofit/>
          </a:bodyPr>
          <a:lstStyle/>
          <a:p>
            <a:r>
              <a:rPr lang="en-US" dirty="0"/>
              <a:t>Used in a Blackwood sequence (after 4NT asking for number of aces) when the opponents insert a higher-level bid.</a:t>
            </a:r>
          </a:p>
          <a:p>
            <a:pPr lvl="1"/>
            <a:r>
              <a:rPr lang="en-US" dirty="0"/>
              <a:t>Example:  1S – pass – 3S – 4D – 4NT – 6D (how to bid Blackwood now?)</a:t>
            </a:r>
          </a:p>
          <a:p>
            <a:endParaRPr lang="en-US" dirty="0"/>
          </a:p>
          <a:p>
            <a:r>
              <a:rPr lang="en-US" dirty="0"/>
              <a:t>DEPO (standard Blackwood)</a:t>
            </a:r>
          </a:p>
          <a:p>
            <a:pPr lvl="1"/>
            <a:r>
              <a:rPr lang="en-US" dirty="0"/>
              <a:t>Double shows 0, 2, or 4 aces (or keycards if playing RKC Blackwood).</a:t>
            </a:r>
          </a:p>
          <a:p>
            <a:pPr lvl="1"/>
            <a:r>
              <a:rPr lang="en-US" dirty="0"/>
              <a:t>Pass shows 1 or 3 aces  (or keycards if playing RKC Blackwood).</a:t>
            </a:r>
          </a:p>
          <a:p>
            <a:endParaRPr lang="en-US" dirty="0"/>
          </a:p>
          <a:p>
            <a:r>
              <a:rPr lang="en-US" dirty="0"/>
              <a:t>Note:  partner can pass after your double; this is for penalty.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F4FFEE-743B-B6C0-3770-61F0109E3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17875D-3EC1-915D-1F01-1A00340F0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617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Direct slam bidding</a:t>
            </a:r>
          </a:p>
          <a:p>
            <a:endParaRPr lang="en-US" dirty="0"/>
          </a:p>
          <a:p>
            <a:r>
              <a:rPr lang="en-US" dirty="0"/>
              <a:t>Gerber</a:t>
            </a:r>
          </a:p>
          <a:p>
            <a:endParaRPr lang="en-US" dirty="0"/>
          </a:p>
          <a:p>
            <a:r>
              <a:rPr lang="en-US" dirty="0"/>
              <a:t>Standard</a:t>
            </a:r>
          </a:p>
          <a:p>
            <a:endParaRPr lang="en-US" dirty="0"/>
          </a:p>
          <a:p>
            <a:r>
              <a:rPr lang="en-US" dirty="0"/>
              <a:t>RKC Blackwood</a:t>
            </a:r>
          </a:p>
          <a:p>
            <a:endParaRPr lang="en-US" dirty="0"/>
          </a:p>
          <a:p>
            <a:r>
              <a:rPr lang="en-US" dirty="0"/>
              <a:t>Control-showing cue bids</a:t>
            </a:r>
          </a:p>
          <a:p>
            <a:endParaRPr lang="en-US" dirty="0"/>
          </a:p>
          <a:p>
            <a:r>
              <a:rPr lang="en-US" dirty="0"/>
              <a:t>Grand Slam Force and Pick-a-slam</a:t>
            </a:r>
          </a:p>
          <a:p>
            <a:endParaRPr lang="en-US" dirty="0"/>
          </a:p>
          <a:p>
            <a:r>
              <a:rPr lang="en-US" dirty="0"/>
              <a:t>DOPI and DEPO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6ABA-5C5A-10C2-BA05-E643B912A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5A34CDA-4E2D-486B-BFDA-4CE76E3C0E18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377D4A-9564-DDF6-22AC-A40B419A0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630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89540-68AA-715D-C271-6DAF11887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 Your Points!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ED33EA-68D6-7E85-2E22-B2E74B407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4D4A21-6DB3-3742-DE70-DC7B0C003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21F7C72-3404-6EFC-C6E6-3458A6163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70000"/>
              </a:lnSpc>
              <a:spcBef>
                <a:spcPts val="600"/>
              </a:spcBef>
              <a:buNone/>
            </a:pPr>
            <a:r>
              <a:rPr lang="en-US" sz="6000" dirty="0"/>
              <a:t>26 – 29 – 33 – 37 </a:t>
            </a:r>
          </a:p>
          <a:p>
            <a:r>
              <a:rPr lang="en-US" dirty="0"/>
              <a:t>If you and your partner total 33 or more combined high card points</a:t>
            </a:r>
          </a:p>
          <a:p>
            <a:pPr lvl="1"/>
            <a:r>
              <a:rPr lang="en-US" dirty="0"/>
              <a:t>Bid the small slam!</a:t>
            </a:r>
          </a:p>
          <a:p>
            <a:endParaRPr lang="en-US" dirty="0"/>
          </a:p>
          <a:p>
            <a:r>
              <a:rPr lang="en-US" dirty="0"/>
              <a:t>If you and your partner total 37 or more combined high card points</a:t>
            </a:r>
          </a:p>
          <a:p>
            <a:pPr lvl="1"/>
            <a:r>
              <a:rPr lang="en-US" dirty="0"/>
              <a:t>Bid the grand slam!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sz="5800" dirty="0"/>
              <a:t>“The one who knows, goes.”</a:t>
            </a:r>
          </a:p>
          <a:p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25E8867-E8BA-1AEE-D74A-C76A1A9E11B7}"/>
              </a:ext>
            </a:extLst>
          </p:cNvPr>
          <p:cNvSpPr/>
          <p:nvPr/>
        </p:nvSpPr>
        <p:spPr>
          <a:xfrm>
            <a:off x="6268279" y="2098329"/>
            <a:ext cx="914400" cy="914400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EA54A61-F325-EE55-535C-0EC5ADC349AD}"/>
              </a:ext>
            </a:extLst>
          </p:cNvPr>
          <p:cNvSpPr/>
          <p:nvPr/>
        </p:nvSpPr>
        <p:spPr>
          <a:xfrm>
            <a:off x="7510668" y="2098329"/>
            <a:ext cx="914400" cy="914400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546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1627A-EA9D-03D1-9AF5-33BB30FDB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Bidding of Slam in No Trump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53DA9D-405E-ED50-B620-9F35B5741D5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1NT or 2NT – pass – 7NT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1NT or 2NT – pass – 6NT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1NT or 2NT – pass – 4NT 	</a:t>
            </a: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12BFDF3-CF33-FDB7-BD77-50CEC37FA81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Woo </a:t>
            </a:r>
            <a:r>
              <a:rPr lang="en-US" dirty="0" err="1">
                <a:sym typeface="Wingdings" panose="05000000000000000000" pitchFamily="2" charset="2"/>
              </a:rPr>
              <a:t>hoo</a:t>
            </a:r>
            <a:r>
              <a:rPr lang="en-US" dirty="0">
                <a:sym typeface="Wingdings" panose="05000000000000000000" pitchFamily="2" charset="2"/>
              </a:rPr>
              <a:t>! We’ve got 37+ high card points!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Woo </a:t>
            </a:r>
            <a:r>
              <a:rPr lang="en-US" dirty="0" err="1">
                <a:sym typeface="Wingdings" panose="05000000000000000000" pitchFamily="2" charset="2"/>
              </a:rPr>
              <a:t>hoo</a:t>
            </a:r>
            <a:r>
              <a:rPr lang="en-US" dirty="0">
                <a:sym typeface="Wingdings" panose="05000000000000000000" pitchFamily="2" charset="2"/>
              </a:rPr>
              <a:t>! We’ve got 33+ high card points!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Hmmm.  We’ve got 31+ high card points, so bid 6NT with a maximum (17 or 21 high card points).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904649-B0B5-3A18-F633-26C40897E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69B7B7-72E7-9543-418D-6DD4AF7F8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43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19E85-8CC7-56A0-CF0B-28E0AA974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1NT – 7NT Example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64B6C5-16B6-20C3-F0CA-0DA9ED8FA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9B2EEF-2C0A-3C0B-A19B-40125BC83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565A131-8B89-9949-37C8-838AF8C7B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07BB4F-3C74-64BE-CB56-50F8E4973615}"/>
              </a:ext>
            </a:extLst>
          </p:cNvPr>
          <p:cNvSpPr/>
          <p:nvPr/>
        </p:nvSpPr>
        <p:spPr>
          <a:xfrm>
            <a:off x="4712970" y="2891028"/>
            <a:ext cx="2286000" cy="2286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1DAC0B-8164-8E5E-E637-A495B11DC086}"/>
              </a:ext>
            </a:extLst>
          </p:cNvPr>
          <p:cNvSpPr txBox="1"/>
          <p:nvPr/>
        </p:nvSpPr>
        <p:spPr>
          <a:xfrm>
            <a:off x="1805940" y="3707065"/>
            <a:ext cx="2876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West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EBBF8A-3D31-DF45-7B25-472DC89C0559}"/>
              </a:ext>
            </a:extLst>
          </p:cNvPr>
          <p:cNvSpPr txBox="1"/>
          <p:nvPr/>
        </p:nvSpPr>
        <p:spPr>
          <a:xfrm>
            <a:off x="7249319" y="3707065"/>
            <a:ext cx="2657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East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5167AC-D442-A02E-2861-3E74DF1230F7}"/>
              </a:ext>
            </a:extLst>
          </p:cNvPr>
          <p:cNvSpPr txBox="1"/>
          <p:nvPr/>
        </p:nvSpPr>
        <p:spPr>
          <a:xfrm>
            <a:off x="3185922" y="2211579"/>
            <a:ext cx="543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</a:rPr>
              <a:t>AJ2       K75     KQ43 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chemeClr val="bg1"/>
                </a:solidFill>
              </a:rPr>
              <a:t>Q52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57763C-3024-9557-C10E-4BFE58C65765}"/>
              </a:ext>
            </a:extLst>
          </p:cNvPr>
          <p:cNvSpPr txBox="1"/>
          <p:nvPr/>
        </p:nvSpPr>
        <p:spPr>
          <a:xfrm>
            <a:off x="3185922" y="5319039"/>
            <a:ext cx="543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</a:rPr>
              <a:t>KQ5      AJ3      AT 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chemeClr val="bg1"/>
                </a:solidFill>
              </a:rPr>
              <a:t>AKJT4   </a:t>
            </a:r>
          </a:p>
        </p:txBody>
      </p:sp>
      <p:pic>
        <p:nvPicPr>
          <p:cNvPr id="12" name="Graphic 11" descr="Heart with solid fill">
            <a:extLst>
              <a:ext uri="{FF2B5EF4-FFF2-40B4-BE49-F238E27FC236}">
                <a16:creationId xmlns:a16="http://schemas.microsoft.com/office/drawing/2014/main" id="{823C7E33-5670-07D5-EE12-8CA5939EA5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89033" y="2358391"/>
            <a:ext cx="412724" cy="412724"/>
          </a:xfrm>
          <a:prstGeom prst="rect">
            <a:avLst/>
          </a:prstGeom>
        </p:spPr>
      </p:pic>
      <p:sp>
        <p:nvSpPr>
          <p:cNvPr id="13" name="Diamond 12">
            <a:extLst>
              <a:ext uri="{FF2B5EF4-FFF2-40B4-BE49-F238E27FC236}">
                <a16:creationId xmlns:a16="http://schemas.microsoft.com/office/drawing/2014/main" id="{71641B9D-2543-5366-7E69-66DEC7E95C9D}"/>
              </a:ext>
            </a:extLst>
          </p:cNvPr>
          <p:cNvSpPr/>
          <p:nvPr/>
        </p:nvSpPr>
        <p:spPr>
          <a:xfrm>
            <a:off x="5859618" y="2336293"/>
            <a:ext cx="326136" cy="412724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pic>
        <p:nvPicPr>
          <p:cNvPr id="14" name="Graphic 13" descr="Heart with solid fill">
            <a:extLst>
              <a:ext uri="{FF2B5EF4-FFF2-40B4-BE49-F238E27FC236}">
                <a16:creationId xmlns:a16="http://schemas.microsoft.com/office/drawing/2014/main" id="{FC27D825-236B-FB8F-2312-604E799213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88004" y="5473448"/>
            <a:ext cx="420624" cy="420624"/>
          </a:xfrm>
          <a:prstGeom prst="rect">
            <a:avLst/>
          </a:prstGeom>
        </p:spPr>
      </p:pic>
      <p:sp>
        <p:nvSpPr>
          <p:cNvPr id="15" name="Diamond 14">
            <a:extLst>
              <a:ext uri="{FF2B5EF4-FFF2-40B4-BE49-F238E27FC236}">
                <a16:creationId xmlns:a16="http://schemas.microsoft.com/office/drawing/2014/main" id="{445EE859-816C-C370-3C86-16498990B37A}"/>
              </a:ext>
            </a:extLst>
          </p:cNvPr>
          <p:cNvSpPr/>
          <p:nvPr/>
        </p:nvSpPr>
        <p:spPr>
          <a:xfrm>
            <a:off x="5947410" y="5451349"/>
            <a:ext cx="327660" cy="420624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129DAAE-92F2-76A5-C39D-A85498B0DD9A}"/>
              </a:ext>
            </a:extLst>
          </p:cNvPr>
          <p:cNvSpPr txBox="1"/>
          <p:nvPr/>
        </p:nvSpPr>
        <p:spPr>
          <a:xfrm>
            <a:off x="5279897" y="4578793"/>
            <a:ext cx="1203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South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E776445-1596-6E43-8710-3301001D965C}"/>
              </a:ext>
            </a:extLst>
          </p:cNvPr>
          <p:cNvSpPr txBox="1"/>
          <p:nvPr/>
        </p:nvSpPr>
        <p:spPr>
          <a:xfrm>
            <a:off x="5237226" y="2902393"/>
            <a:ext cx="1203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North</a:t>
            </a:r>
          </a:p>
        </p:txBody>
      </p:sp>
    </p:spTree>
    <p:extLst>
      <p:ext uri="{BB962C8B-B14F-4D97-AF65-F5344CB8AC3E}">
        <p14:creationId xmlns:p14="http://schemas.microsoft.com/office/powerpoint/2010/main" val="2811040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19E85-8CC7-56A0-CF0B-28E0AA974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1NT – 6NT Example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64B6C5-16B6-20C3-F0CA-0DA9ED8FA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9B2EEF-2C0A-3C0B-A19B-40125BC83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565A131-8B89-9949-37C8-838AF8C7B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07BB4F-3C74-64BE-CB56-50F8E4973615}"/>
              </a:ext>
            </a:extLst>
          </p:cNvPr>
          <p:cNvSpPr/>
          <p:nvPr/>
        </p:nvSpPr>
        <p:spPr>
          <a:xfrm>
            <a:off x="4712970" y="2891028"/>
            <a:ext cx="2286000" cy="2286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1DAC0B-8164-8E5E-E637-A495B11DC086}"/>
              </a:ext>
            </a:extLst>
          </p:cNvPr>
          <p:cNvSpPr txBox="1"/>
          <p:nvPr/>
        </p:nvSpPr>
        <p:spPr>
          <a:xfrm>
            <a:off x="1805940" y="3707065"/>
            <a:ext cx="2876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West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EBBF8A-3D31-DF45-7B25-472DC89C0559}"/>
              </a:ext>
            </a:extLst>
          </p:cNvPr>
          <p:cNvSpPr txBox="1"/>
          <p:nvPr/>
        </p:nvSpPr>
        <p:spPr>
          <a:xfrm>
            <a:off x="7249319" y="3707065"/>
            <a:ext cx="2657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East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5167AC-D442-A02E-2861-3E74DF1230F7}"/>
              </a:ext>
            </a:extLst>
          </p:cNvPr>
          <p:cNvSpPr txBox="1"/>
          <p:nvPr/>
        </p:nvSpPr>
        <p:spPr>
          <a:xfrm>
            <a:off x="3185922" y="2211579"/>
            <a:ext cx="543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</a:rPr>
              <a:t>AJ2       K75     KQ43 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chemeClr val="bg1"/>
                </a:solidFill>
              </a:rPr>
              <a:t>Q52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57763C-3024-9557-C10E-4BFE58C65765}"/>
              </a:ext>
            </a:extLst>
          </p:cNvPr>
          <p:cNvSpPr txBox="1"/>
          <p:nvPr/>
        </p:nvSpPr>
        <p:spPr>
          <a:xfrm>
            <a:off x="3185922" y="5319039"/>
            <a:ext cx="543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</a:rPr>
              <a:t>KQ5      A83      AT 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chemeClr val="bg1"/>
                </a:solidFill>
              </a:rPr>
              <a:t>AJT74   </a:t>
            </a:r>
          </a:p>
        </p:txBody>
      </p:sp>
      <p:pic>
        <p:nvPicPr>
          <p:cNvPr id="12" name="Graphic 11" descr="Heart with solid fill">
            <a:extLst>
              <a:ext uri="{FF2B5EF4-FFF2-40B4-BE49-F238E27FC236}">
                <a16:creationId xmlns:a16="http://schemas.microsoft.com/office/drawing/2014/main" id="{823C7E33-5670-07D5-EE12-8CA5939EA5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89033" y="2358391"/>
            <a:ext cx="412724" cy="412724"/>
          </a:xfrm>
          <a:prstGeom prst="rect">
            <a:avLst/>
          </a:prstGeom>
        </p:spPr>
      </p:pic>
      <p:sp>
        <p:nvSpPr>
          <p:cNvPr id="13" name="Diamond 12">
            <a:extLst>
              <a:ext uri="{FF2B5EF4-FFF2-40B4-BE49-F238E27FC236}">
                <a16:creationId xmlns:a16="http://schemas.microsoft.com/office/drawing/2014/main" id="{71641B9D-2543-5366-7E69-66DEC7E95C9D}"/>
              </a:ext>
            </a:extLst>
          </p:cNvPr>
          <p:cNvSpPr/>
          <p:nvPr/>
        </p:nvSpPr>
        <p:spPr>
          <a:xfrm>
            <a:off x="5859618" y="2336293"/>
            <a:ext cx="326136" cy="412724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pic>
        <p:nvPicPr>
          <p:cNvPr id="14" name="Graphic 13" descr="Heart with solid fill">
            <a:extLst>
              <a:ext uri="{FF2B5EF4-FFF2-40B4-BE49-F238E27FC236}">
                <a16:creationId xmlns:a16="http://schemas.microsoft.com/office/drawing/2014/main" id="{FC27D825-236B-FB8F-2312-604E799213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88004" y="5473448"/>
            <a:ext cx="420624" cy="420624"/>
          </a:xfrm>
          <a:prstGeom prst="rect">
            <a:avLst/>
          </a:prstGeom>
        </p:spPr>
      </p:pic>
      <p:sp>
        <p:nvSpPr>
          <p:cNvPr id="15" name="Diamond 14">
            <a:extLst>
              <a:ext uri="{FF2B5EF4-FFF2-40B4-BE49-F238E27FC236}">
                <a16:creationId xmlns:a16="http://schemas.microsoft.com/office/drawing/2014/main" id="{445EE859-816C-C370-3C86-16498990B37A}"/>
              </a:ext>
            </a:extLst>
          </p:cNvPr>
          <p:cNvSpPr/>
          <p:nvPr/>
        </p:nvSpPr>
        <p:spPr>
          <a:xfrm>
            <a:off x="5947410" y="5451349"/>
            <a:ext cx="327660" cy="420624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129DAAE-92F2-76A5-C39D-A85498B0DD9A}"/>
              </a:ext>
            </a:extLst>
          </p:cNvPr>
          <p:cNvSpPr txBox="1"/>
          <p:nvPr/>
        </p:nvSpPr>
        <p:spPr>
          <a:xfrm>
            <a:off x="5279897" y="4578793"/>
            <a:ext cx="1203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South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E776445-1596-6E43-8710-3301001D965C}"/>
              </a:ext>
            </a:extLst>
          </p:cNvPr>
          <p:cNvSpPr txBox="1"/>
          <p:nvPr/>
        </p:nvSpPr>
        <p:spPr>
          <a:xfrm>
            <a:off x="5237226" y="2902393"/>
            <a:ext cx="1203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North</a:t>
            </a:r>
          </a:p>
        </p:txBody>
      </p:sp>
    </p:spTree>
    <p:extLst>
      <p:ext uri="{BB962C8B-B14F-4D97-AF65-F5344CB8AC3E}">
        <p14:creationId xmlns:p14="http://schemas.microsoft.com/office/powerpoint/2010/main" val="2194331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19E85-8CC7-56A0-CF0B-28E0AA974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1NT – 4NT Example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64B6C5-16B6-20C3-F0CA-0DA9ED8FA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9B2EEF-2C0A-3C0B-A19B-40125BC83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565A131-8B89-9949-37C8-838AF8C7B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07BB4F-3C74-64BE-CB56-50F8E4973615}"/>
              </a:ext>
            </a:extLst>
          </p:cNvPr>
          <p:cNvSpPr/>
          <p:nvPr/>
        </p:nvSpPr>
        <p:spPr>
          <a:xfrm>
            <a:off x="4712970" y="2891028"/>
            <a:ext cx="2286000" cy="2286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1DAC0B-8164-8E5E-E637-A495B11DC086}"/>
              </a:ext>
            </a:extLst>
          </p:cNvPr>
          <p:cNvSpPr txBox="1"/>
          <p:nvPr/>
        </p:nvSpPr>
        <p:spPr>
          <a:xfrm>
            <a:off x="1805940" y="3707065"/>
            <a:ext cx="2876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West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EBBF8A-3D31-DF45-7B25-472DC89C0559}"/>
              </a:ext>
            </a:extLst>
          </p:cNvPr>
          <p:cNvSpPr txBox="1"/>
          <p:nvPr/>
        </p:nvSpPr>
        <p:spPr>
          <a:xfrm>
            <a:off x="7249319" y="3707065"/>
            <a:ext cx="2657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East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5167AC-D442-A02E-2861-3E74DF1230F7}"/>
              </a:ext>
            </a:extLst>
          </p:cNvPr>
          <p:cNvSpPr txBox="1"/>
          <p:nvPr/>
        </p:nvSpPr>
        <p:spPr>
          <a:xfrm>
            <a:off x="3185922" y="2211579"/>
            <a:ext cx="543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</a:rPr>
              <a:t>AJ2       K75     KQ43 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chemeClr val="bg1"/>
                </a:solidFill>
              </a:rPr>
              <a:t>Q52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57763C-3024-9557-C10E-4BFE58C65765}"/>
              </a:ext>
            </a:extLst>
          </p:cNvPr>
          <p:cNvSpPr txBox="1"/>
          <p:nvPr/>
        </p:nvSpPr>
        <p:spPr>
          <a:xfrm>
            <a:off x="3185922" y="5319039"/>
            <a:ext cx="543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♠</a:t>
            </a:r>
            <a:r>
              <a:rPr lang="en-US" sz="3600" b="1" dirty="0">
                <a:solidFill>
                  <a:schemeClr val="bg1"/>
                </a:solidFill>
              </a:rPr>
              <a:t>KQ5      A83      AT  </a:t>
            </a:r>
            <a:r>
              <a:rPr lang="en-US" sz="3600" b="1" dirty="0"/>
              <a:t>♣</a:t>
            </a:r>
            <a:r>
              <a:rPr lang="en-US" sz="3600" b="1" dirty="0">
                <a:solidFill>
                  <a:schemeClr val="bg1"/>
                </a:solidFill>
              </a:rPr>
              <a:t>KT764   </a:t>
            </a:r>
          </a:p>
        </p:txBody>
      </p:sp>
      <p:pic>
        <p:nvPicPr>
          <p:cNvPr id="12" name="Graphic 11" descr="Heart with solid fill">
            <a:extLst>
              <a:ext uri="{FF2B5EF4-FFF2-40B4-BE49-F238E27FC236}">
                <a16:creationId xmlns:a16="http://schemas.microsoft.com/office/drawing/2014/main" id="{823C7E33-5670-07D5-EE12-8CA5939EA5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89033" y="2358391"/>
            <a:ext cx="412724" cy="412724"/>
          </a:xfrm>
          <a:prstGeom prst="rect">
            <a:avLst/>
          </a:prstGeom>
        </p:spPr>
      </p:pic>
      <p:sp>
        <p:nvSpPr>
          <p:cNvPr id="13" name="Diamond 12">
            <a:extLst>
              <a:ext uri="{FF2B5EF4-FFF2-40B4-BE49-F238E27FC236}">
                <a16:creationId xmlns:a16="http://schemas.microsoft.com/office/drawing/2014/main" id="{71641B9D-2543-5366-7E69-66DEC7E95C9D}"/>
              </a:ext>
            </a:extLst>
          </p:cNvPr>
          <p:cNvSpPr/>
          <p:nvPr/>
        </p:nvSpPr>
        <p:spPr>
          <a:xfrm>
            <a:off x="5859618" y="2336293"/>
            <a:ext cx="326136" cy="412724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pic>
        <p:nvPicPr>
          <p:cNvPr id="14" name="Graphic 13" descr="Heart with solid fill">
            <a:extLst>
              <a:ext uri="{FF2B5EF4-FFF2-40B4-BE49-F238E27FC236}">
                <a16:creationId xmlns:a16="http://schemas.microsoft.com/office/drawing/2014/main" id="{FC27D825-236B-FB8F-2312-604E799213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88004" y="5473448"/>
            <a:ext cx="420624" cy="420624"/>
          </a:xfrm>
          <a:prstGeom prst="rect">
            <a:avLst/>
          </a:prstGeom>
        </p:spPr>
      </p:pic>
      <p:sp>
        <p:nvSpPr>
          <p:cNvPr id="15" name="Diamond 14">
            <a:extLst>
              <a:ext uri="{FF2B5EF4-FFF2-40B4-BE49-F238E27FC236}">
                <a16:creationId xmlns:a16="http://schemas.microsoft.com/office/drawing/2014/main" id="{445EE859-816C-C370-3C86-16498990B37A}"/>
              </a:ext>
            </a:extLst>
          </p:cNvPr>
          <p:cNvSpPr/>
          <p:nvPr/>
        </p:nvSpPr>
        <p:spPr>
          <a:xfrm>
            <a:off x="5947410" y="5451349"/>
            <a:ext cx="327660" cy="420624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129DAAE-92F2-76A5-C39D-A85498B0DD9A}"/>
              </a:ext>
            </a:extLst>
          </p:cNvPr>
          <p:cNvSpPr txBox="1"/>
          <p:nvPr/>
        </p:nvSpPr>
        <p:spPr>
          <a:xfrm>
            <a:off x="5279897" y="4578793"/>
            <a:ext cx="1203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South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E776445-1596-6E43-8710-3301001D965C}"/>
              </a:ext>
            </a:extLst>
          </p:cNvPr>
          <p:cNvSpPr txBox="1"/>
          <p:nvPr/>
        </p:nvSpPr>
        <p:spPr>
          <a:xfrm>
            <a:off x="5237226" y="2902393"/>
            <a:ext cx="1203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North</a:t>
            </a:r>
          </a:p>
        </p:txBody>
      </p:sp>
    </p:spTree>
    <p:extLst>
      <p:ext uri="{BB962C8B-B14F-4D97-AF65-F5344CB8AC3E}">
        <p14:creationId xmlns:p14="http://schemas.microsoft.com/office/powerpoint/2010/main" val="3205172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1627A-EA9D-03D1-9AF5-33BB30FDB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Slam Scenarios in No Trump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8043E-E01D-D737-1803-72FB9999D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Over 1NT opening</a:t>
            </a:r>
          </a:p>
          <a:p>
            <a:pPr lvl="1"/>
            <a:r>
              <a:rPr lang="en-US" dirty="0"/>
              <a:t>1NT – 4NT </a:t>
            </a:r>
            <a:r>
              <a:rPr lang="en-US" dirty="0">
                <a:sym typeface="Wingdings" panose="05000000000000000000" pitchFamily="2" charset="2"/>
              </a:rPr>
              <a:t> opener rebids 6NT with maximum (17 high card points)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1NT  responder bids 6NT with 17+</a:t>
            </a:r>
            <a:endParaRPr lang="en-US" dirty="0"/>
          </a:p>
          <a:p>
            <a:pPr lvl="1"/>
            <a:r>
              <a:rPr lang="en-US" dirty="0">
                <a:sym typeface="Wingdings" panose="05000000000000000000" pitchFamily="2" charset="2"/>
              </a:rPr>
              <a:t>1NT  responder bids 7NT with 22+</a:t>
            </a:r>
            <a:endParaRPr lang="en-US" dirty="0"/>
          </a:p>
          <a:p>
            <a:r>
              <a:rPr lang="en-US" dirty="0"/>
              <a:t>Over 2NT opening</a:t>
            </a:r>
          </a:p>
          <a:p>
            <a:pPr lvl="1"/>
            <a:r>
              <a:rPr lang="en-US" dirty="0"/>
              <a:t>2NT – 4NT </a:t>
            </a:r>
            <a:r>
              <a:rPr lang="en-US" dirty="0">
                <a:sym typeface="Wingdings" panose="05000000000000000000" pitchFamily="2" charset="2"/>
              </a:rPr>
              <a:t> opener bids 6NT with max (21 high card points)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2NT  responder bids 6NT with 13+</a:t>
            </a:r>
            <a:endParaRPr lang="en-US" dirty="0"/>
          </a:p>
          <a:p>
            <a:pPr lvl="1"/>
            <a:r>
              <a:rPr lang="en-US" dirty="0">
                <a:sym typeface="Wingdings" panose="05000000000000000000" pitchFamily="2" charset="2"/>
              </a:rPr>
              <a:t>2NT  responder bids 7NT with 17+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Over 2C opening</a:t>
            </a:r>
          </a:p>
          <a:p>
            <a:pPr lvl="1"/>
            <a:r>
              <a:rPr lang="en-US" dirty="0"/>
              <a:t>2C – 2D – 2NT </a:t>
            </a:r>
            <a:r>
              <a:rPr lang="en-US" dirty="0">
                <a:sym typeface="Wingdings" panose="05000000000000000000" pitchFamily="2" charset="2"/>
              </a:rPr>
              <a:t> responder bids 4NT (9+ high card points) or 6NT (11+) or 7NT (15+)</a:t>
            </a:r>
          </a:p>
          <a:p>
            <a:pPr lvl="1"/>
            <a:r>
              <a:rPr lang="en-US" dirty="0"/>
              <a:t>2C – 2D – 3NT </a:t>
            </a:r>
            <a:r>
              <a:rPr lang="en-US" dirty="0">
                <a:sym typeface="Wingdings" panose="05000000000000000000" pitchFamily="2" charset="2"/>
              </a:rPr>
              <a:t> responder bids 4NT (6+) or 6NT (8+) or 7NT (12+)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After 1 m/M – 3NT</a:t>
            </a:r>
          </a:p>
          <a:p>
            <a:pPr lvl="1"/>
            <a:r>
              <a:rPr lang="en-US" dirty="0"/>
              <a:t>Open rebids 4NT </a:t>
            </a:r>
            <a:r>
              <a:rPr lang="en-US" dirty="0">
                <a:sym typeface="Wingdings" panose="05000000000000000000" pitchFamily="2" charset="2"/>
              </a:rPr>
              <a:t> responder bids 6NT with max (15+ high card points)</a:t>
            </a:r>
          </a:p>
          <a:p>
            <a:pPr lvl="1"/>
            <a:r>
              <a:rPr lang="en-US" dirty="0"/>
              <a:t>Opener bids 6NT immediately with 19+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After 1 m/M – 1 m/M – 2NT (showing 18 – 19 high card points)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Responder bids 6NT with 14+ high card points or 7NT with 19+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904649-B0B5-3A18-F633-26C40897E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Slam Bidding Mini-Lesson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69B7B7-72E7-9543-418D-6DD4AF7F8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4754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15447</TotalTime>
  <Words>2463</Words>
  <Application>Microsoft Office PowerPoint</Application>
  <PresentationFormat>Widescreen</PresentationFormat>
  <Paragraphs>393</Paragraphs>
  <Slides>32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1_Office Theme</vt:lpstr>
      <vt:lpstr>Slam Bidding </vt:lpstr>
      <vt:lpstr>Objective for Slam Bidding Mini-Lesson</vt:lpstr>
      <vt:lpstr>Bridge Probabilities</vt:lpstr>
      <vt:lpstr>Count Your Points!</vt:lpstr>
      <vt:lpstr>Direct Bidding of Slam in No Trump</vt:lpstr>
      <vt:lpstr>1NT – 7NT Example</vt:lpstr>
      <vt:lpstr>1NT – 6NT Example</vt:lpstr>
      <vt:lpstr>1NT – 4NT Example</vt:lpstr>
      <vt:lpstr>Slam Scenarios in No Trump</vt:lpstr>
      <vt:lpstr>Gerber Convention</vt:lpstr>
      <vt:lpstr>Gerber Convention – Showing # of Aces</vt:lpstr>
      <vt:lpstr>Gerber Convention – Responses</vt:lpstr>
      <vt:lpstr>1NT – 4C Example</vt:lpstr>
      <vt:lpstr>Gerber Convention – Showing # of Kings</vt:lpstr>
      <vt:lpstr>Slam Bidding with a Trump Suit</vt:lpstr>
      <vt:lpstr>Standard Blackwood Convention</vt:lpstr>
      <vt:lpstr>Blackwood Convention – Showing # of Aces</vt:lpstr>
      <vt:lpstr>Blackwood Convention – Responses</vt:lpstr>
      <vt:lpstr>1H – 3H – 4NT Example</vt:lpstr>
      <vt:lpstr>Blackwood Convention – Showing # of Kings</vt:lpstr>
      <vt:lpstr>Roman Keycard (RKC) Blackwood</vt:lpstr>
      <vt:lpstr>Roman Keycard (RKC) Blackwood</vt:lpstr>
      <vt:lpstr>Control-Showing Cue Bids</vt:lpstr>
      <vt:lpstr>Responses to Control-Showing Cue Bids</vt:lpstr>
      <vt:lpstr>Uses of 5NT to Explore a Slam</vt:lpstr>
      <vt:lpstr>Jump to 5NT over 1NT or 2NT</vt:lpstr>
      <vt:lpstr>Grand Slam Force</vt:lpstr>
      <vt:lpstr>Pick-a-Slam</vt:lpstr>
      <vt:lpstr>DOPI and DEPO Conventions</vt:lpstr>
      <vt:lpstr>DOPI Convention</vt:lpstr>
      <vt:lpstr>DEPO Convention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 Tutorial</dc:title>
  <dc:creator>Carey Gire</dc:creator>
  <cp:lastModifiedBy>Carey Gire</cp:lastModifiedBy>
  <cp:revision>238</cp:revision>
  <cp:lastPrinted>2023-10-31T00:45:21Z</cp:lastPrinted>
  <dcterms:created xsi:type="dcterms:W3CDTF">2022-01-11T02:01:08Z</dcterms:created>
  <dcterms:modified xsi:type="dcterms:W3CDTF">2023-12-15T22:02:52Z</dcterms:modified>
</cp:coreProperties>
</file>