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6" r:id="rId2"/>
    <p:sldId id="372" r:id="rId3"/>
    <p:sldId id="373" r:id="rId4"/>
    <p:sldId id="337" r:id="rId5"/>
    <p:sldId id="354" r:id="rId6"/>
    <p:sldId id="342" r:id="rId7"/>
    <p:sldId id="374" r:id="rId8"/>
    <p:sldId id="320" r:id="rId9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84519" autoAdjust="0"/>
  </p:normalViewPr>
  <p:slideViewPr>
    <p:cSldViewPr snapToGrid="0">
      <p:cViewPr varScale="1">
        <p:scale>
          <a:sx n="49" d="100"/>
          <a:sy n="49" d="100"/>
        </p:scale>
        <p:origin x="11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4" tIns="46548" rIns="93094" bIns="465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094" tIns="46548" rIns="93094" bIns="4654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This slide is up when students enter.   Announce the subject of the class and then immediately move to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6F81F-C12C-7DAE-8D28-65D0A06D4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6F9F6C-ADF2-EFF1-206B-2A3870E7EF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FB40C7-F699-AF3F-C464-B443C449F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 with a 2</a:t>
            </a:r>
            <a:r>
              <a:rPr lang="en-US" baseline="30000" dirty="0"/>
              <a:t>nd</a:t>
            </a:r>
            <a:r>
              <a:rPr lang="en-US" dirty="0"/>
              <a:t> 4-card suit, it is sometimes pertinent to either pass or make an opening 1-level bid instead of preempting.     3 min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B9E3D-9BA5-FA0D-3466-2FC223A0AE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46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 with a 2</a:t>
            </a:r>
            <a:r>
              <a:rPr lang="en-US" baseline="30000" dirty="0"/>
              <a:t>nd</a:t>
            </a:r>
            <a:r>
              <a:rPr lang="en-US" dirty="0"/>
              <a:t> 4-card suit, it is sometimes pertinent to either pass or make an opening 1-level bid instead of preempting.     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31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32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Have students work together to evaluate the above questions for class hands #5 and #6.  </a:t>
            </a:r>
          </a:p>
          <a:p>
            <a:pPr defTabSz="930946">
              <a:defRPr/>
            </a:pPr>
            <a:r>
              <a:rPr lang="en-US" dirty="0"/>
              <a:t>Have students display their hands and discuss among themselves.				10 min</a:t>
            </a:r>
          </a:p>
          <a:p>
            <a:pPr defTabSz="930946">
              <a:defRPr/>
            </a:pPr>
            <a:r>
              <a:rPr lang="en-US" dirty="0"/>
              <a:t>We’ll probably defer this practice – too little time in the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05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D6A3E-29DA-BD62-A2CD-D695DBFC1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6768BB-0557-6321-8226-8A4167FA5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E44D47-BD61-F0F8-F367-A18570758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22787-641E-80B4-10DB-5CF6DF6C39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02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9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9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Slam Bidding Mini-Lesson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3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Slam Bidding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Slam Bidding Mini-Lesson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4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Slam Bidding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A0F9C51-1318-E974-F4DC-294D423FD27C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80410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Weak Two and Preemptive Bids                    Mini-Lesson</a:t>
            </a:r>
            <a:br>
              <a:rPr lang="en-US" dirty="0"/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3CEA-E8CF-4D03-D3B9-CD985982F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Preemptive Bids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A0F4F-7181-8C00-9F64-C45E28168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use “weak two” and preemptive bids in defense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Preemptive bid philosophy</a:t>
            </a:r>
          </a:p>
          <a:p>
            <a:pPr lvl="1"/>
            <a:r>
              <a:rPr lang="en-US" dirty="0"/>
              <a:t>Preemptive bids</a:t>
            </a:r>
          </a:p>
          <a:p>
            <a:pPr lvl="1"/>
            <a:r>
              <a:rPr lang="en-US" dirty="0"/>
              <a:t>Preemptive bid responses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295BAD-3182-E80E-95C1-4112DFCB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Preemptive Bids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C2610-2F57-9B28-1473-57959E8A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84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B637F-0E96-2040-0C57-460EEACAF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5D45B-B5C3-349B-80B2-1261818D8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Preemptive Bid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E0C40-7D28-4C3C-B8CB-1E623C655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Preemptive bids are meant to </a:t>
            </a:r>
            <a:r>
              <a:rPr lang="en-US" b="1" dirty="0"/>
              <a:t>interfere</a:t>
            </a:r>
            <a:r>
              <a:rPr lang="en-US" dirty="0"/>
              <a:t> with opponents’ bidding.</a:t>
            </a:r>
          </a:p>
          <a:p>
            <a:pPr lvl="1"/>
            <a:r>
              <a:rPr lang="en-US" dirty="0"/>
              <a:t>You fear that your opponents may make game with their strong hands.</a:t>
            </a:r>
          </a:p>
          <a:p>
            <a:pPr lvl="1"/>
            <a:r>
              <a:rPr lang="en-US" dirty="0"/>
              <a:t>You </a:t>
            </a:r>
            <a:r>
              <a:rPr lang="en-US" u="sng" dirty="0"/>
              <a:t>expect</a:t>
            </a:r>
            <a:r>
              <a:rPr lang="en-US" dirty="0"/>
              <a:t> to be set.</a:t>
            </a:r>
          </a:p>
          <a:p>
            <a:endParaRPr lang="en-US" dirty="0"/>
          </a:p>
          <a:p>
            <a:r>
              <a:rPr lang="en-US" dirty="0"/>
              <a:t>Preemptive bids are </a:t>
            </a:r>
            <a:r>
              <a:rPr lang="en-US" u="sng" dirty="0"/>
              <a:t>weak</a:t>
            </a:r>
            <a:r>
              <a:rPr lang="en-US" dirty="0"/>
              <a:t> bids.</a:t>
            </a:r>
          </a:p>
          <a:p>
            <a:pPr lvl="1"/>
            <a:r>
              <a:rPr lang="en-US" dirty="0"/>
              <a:t>Most/all high card points should be isolated in one long suit.</a:t>
            </a:r>
          </a:p>
          <a:p>
            <a:pPr lvl="1"/>
            <a:r>
              <a:rPr lang="en-US" dirty="0"/>
              <a:t>Be cautious when you have a 4-card side suit (especially in hearts or spades).</a:t>
            </a:r>
          </a:p>
          <a:p>
            <a:endParaRPr lang="en-US" dirty="0"/>
          </a:p>
          <a:p>
            <a:r>
              <a:rPr lang="en-US" dirty="0"/>
              <a:t>Plan to limit any penalties to two (or three) tricks</a:t>
            </a:r>
          </a:p>
          <a:p>
            <a:pPr lvl="1"/>
            <a:r>
              <a:rPr lang="en-US" b="1" dirty="0"/>
              <a:t>Be cautious when vulnerable – limit to a two trick set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2D67A-A35A-99E8-713C-0E907914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Preemptive Bids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06952-1D74-B79B-64BD-512CB5B3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1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5F7F-1384-96E2-7680-D812CA5C2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Two and Preemptive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D929B-A5C0-8088-61EC-2B285736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Any two-level opening suit bid other than the strong 2 Clubs bid:</a:t>
            </a:r>
          </a:p>
          <a:p>
            <a:pPr lvl="1"/>
            <a:r>
              <a:rPr lang="en-US" dirty="0"/>
              <a:t>6 cards in the bid suit with </a:t>
            </a:r>
            <a:r>
              <a:rPr lang="en-US" dirty="0" err="1"/>
              <a:t>KJTxxx</a:t>
            </a:r>
            <a:r>
              <a:rPr lang="en-US" dirty="0"/>
              <a:t> or better and 5 – 10 high card points</a:t>
            </a:r>
          </a:p>
          <a:p>
            <a:pPr lvl="1"/>
            <a:endParaRPr lang="en-US" dirty="0"/>
          </a:p>
          <a:p>
            <a:r>
              <a:rPr lang="en-US" dirty="0"/>
              <a:t>Any three-level opening suit bid:</a:t>
            </a:r>
          </a:p>
          <a:p>
            <a:pPr lvl="1"/>
            <a:r>
              <a:rPr lang="en-US" dirty="0"/>
              <a:t>7 cards in the bid suit with </a:t>
            </a:r>
            <a:r>
              <a:rPr lang="en-US" dirty="0" err="1"/>
              <a:t>KJTxxxx</a:t>
            </a:r>
            <a:r>
              <a:rPr lang="en-US" dirty="0"/>
              <a:t> or better and 5 – 10 high card points</a:t>
            </a:r>
          </a:p>
          <a:p>
            <a:endParaRPr lang="en-US" dirty="0"/>
          </a:p>
          <a:p>
            <a:r>
              <a:rPr lang="en-US" dirty="0"/>
              <a:t>Any four-level opening suit bid:</a:t>
            </a:r>
          </a:p>
          <a:p>
            <a:pPr lvl="1"/>
            <a:r>
              <a:rPr lang="en-US" dirty="0"/>
              <a:t>8+ cards in the bid suit with </a:t>
            </a:r>
            <a:r>
              <a:rPr lang="en-US" dirty="0" err="1"/>
              <a:t>KJTxxxxx</a:t>
            </a:r>
            <a:r>
              <a:rPr lang="en-US" dirty="0"/>
              <a:t> or better and 5 – 10 high card points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DA1CD-B8D4-0D87-8A3F-D3C0B5AC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Preemptive Bids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4F002-3A68-0EAC-75AA-8F9D711B5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65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A7B5A-C1C0-852A-E268-F10E5BF4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Responses to Preemptive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0FCEC-9B5D-1409-DD9E-B578980F3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Generally, the partner of the preemptive bidder will </a:t>
            </a:r>
            <a:r>
              <a:rPr lang="en-US" u="sng" dirty="0"/>
              <a:t>pass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With a </a:t>
            </a:r>
            <a:r>
              <a:rPr lang="en-US" u="sng" dirty="0"/>
              <a:t>very weak hand and 3+ trumps</a:t>
            </a:r>
            <a:r>
              <a:rPr lang="en-US" dirty="0"/>
              <a:t>, consider raising a two- or three-level bid by one level.</a:t>
            </a:r>
          </a:p>
          <a:p>
            <a:pPr lvl="1"/>
            <a:r>
              <a:rPr lang="en-US" dirty="0"/>
              <a:t>With a </a:t>
            </a:r>
            <a:r>
              <a:rPr lang="en-US" u="sng" dirty="0"/>
              <a:t>strong hand</a:t>
            </a:r>
            <a:r>
              <a:rPr lang="en-US" dirty="0"/>
              <a:t> with sufficient </a:t>
            </a:r>
            <a:r>
              <a:rPr lang="en-US" u="sng" dirty="0"/>
              <a:t>immediate winners</a:t>
            </a:r>
            <a:r>
              <a:rPr lang="en-US" dirty="0"/>
              <a:t>, raise to game.</a:t>
            </a:r>
          </a:p>
          <a:p>
            <a:pPr lvl="1"/>
            <a:r>
              <a:rPr lang="en-US" dirty="0"/>
              <a:t>There are more advanced techniques available.  The bridge.careytutor.com website discusses some of them for those who want to investigate.</a:t>
            </a:r>
          </a:p>
          <a:p>
            <a:pPr lvl="1"/>
            <a:endParaRPr lang="en-US" dirty="0"/>
          </a:p>
          <a:p>
            <a:r>
              <a:rPr lang="en-US" dirty="0"/>
              <a:t>Preemptive bidder rebid – </a:t>
            </a:r>
            <a:r>
              <a:rPr lang="en-US" u="sng" dirty="0"/>
              <a:t>always pass</a:t>
            </a:r>
            <a:r>
              <a:rPr lang="en-US" dirty="0"/>
              <a:t> unless forced to do otherwise.</a:t>
            </a:r>
          </a:p>
          <a:p>
            <a:pPr lvl="1"/>
            <a:r>
              <a:rPr lang="en-US" dirty="0"/>
              <a:t>With our simplified bidding system, you’re never forced to do otherwise!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17DE5-8058-3FE9-D487-CC322C571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/>
          <a:p>
            <a:r>
              <a:rPr lang="en-US" dirty="0"/>
              <a:t>Preemptive Bids Mini-Lesson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1FA8F-0E0C-5D1B-77D0-60FE8F804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4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D9AB-4D6D-859B-AEED-DA162CBB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 Preemptive Bids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B98A-7A76-BA15-D743-9032F1F86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high card points in defender’s hand?  </a:t>
            </a:r>
          </a:p>
          <a:p>
            <a:endParaRPr lang="en-US" dirty="0"/>
          </a:p>
          <a:p>
            <a:r>
              <a:rPr lang="en-US" dirty="0"/>
              <a:t>Does the defender have a 6-card or longer suit?</a:t>
            </a:r>
          </a:p>
          <a:p>
            <a:endParaRPr lang="en-US" dirty="0"/>
          </a:p>
          <a:p>
            <a:r>
              <a:rPr lang="en-US" dirty="0"/>
              <a:t>How might the bidding proceed?</a:t>
            </a:r>
          </a:p>
          <a:p>
            <a:endParaRPr lang="en-US" dirty="0"/>
          </a:p>
          <a:p>
            <a:r>
              <a:rPr lang="en-US"/>
              <a:t>What effect </a:t>
            </a:r>
            <a:r>
              <a:rPr lang="en-US" dirty="0"/>
              <a:t>did the preempt have on the opponents’ bidding?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7CBDA-2A05-18DF-0825-A7C1CD4F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Preemptive Bids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3E428-EC2B-0097-9A45-D6890928C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1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8EC24-888A-7AE7-14C0-543C57FDC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DF5A5-FF9F-810A-7510-96CA4F9A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Preemptive Bids Philosophy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CCCAB-4762-887D-E9F1-A02A7C572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Preemptive bids are more effective in first and third seats.</a:t>
            </a:r>
          </a:p>
          <a:p>
            <a:pPr lvl="1"/>
            <a:r>
              <a:rPr lang="en-US" dirty="0"/>
              <a:t>If opening first, your preempt affects two opponents.</a:t>
            </a:r>
          </a:p>
          <a:p>
            <a:pPr lvl="1"/>
            <a:r>
              <a:rPr lang="en-US" dirty="0"/>
              <a:t>If opening third (after two passes), your preempt affects the strong 4</a:t>
            </a:r>
            <a:r>
              <a:rPr lang="en-US" baseline="30000" dirty="0"/>
              <a:t>th</a:t>
            </a:r>
            <a:r>
              <a:rPr lang="en-US" dirty="0"/>
              <a:t> hand.</a:t>
            </a:r>
          </a:p>
          <a:p>
            <a:pPr lvl="1"/>
            <a:r>
              <a:rPr lang="en-US" dirty="0"/>
              <a:t>Don’t preempt if opening in 4</a:t>
            </a:r>
            <a:r>
              <a:rPr lang="en-US" baseline="30000" dirty="0"/>
              <a:t>th</a:t>
            </a:r>
            <a:r>
              <a:rPr lang="en-US" dirty="0"/>
              <a:t> seat (both opponents have already passed).</a:t>
            </a:r>
          </a:p>
          <a:p>
            <a:pPr lvl="1"/>
            <a:endParaRPr lang="en-US" dirty="0"/>
          </a:p>
          <a:p>
            <a:r>
              <a:rPr lang="en-US" dirty="0"/>
              <a:t>Don’t preempt after a preemptive bid!</a:t>
            </a:r>
          </a:p>
          <a:p>
            <a:pPr lvl="1"/>
            <a:r>
              <a:rPr lang="en-US" dirty="0"/>
              <a:t>If the opponents preempt, then they think your team has better prospects.</a:t>
            </a:r>
          </a:p>
          <a:p>
            <a:pPr lvl="1"/>
            <a:endParaRPr lang="en-US" dirty="0"/>
          </a:p>
          <a:p>
            <a:r>
              <a:rPr lang="en-US" dirty="0"/>
              <a:t>With 12+ total points, don’t preempt – open 1 of a suit!</a:t>
            </a:r>
          </a:p>
          <a:p>
            <a:endParaRPr lang="en-US"/>
          </a:p>
          <a:p>
            <a:r>
              <a:rPr lang="en-US"/>
              <a:t>Preemptive </a:t>
            </a:r>
            <a:r>
              <a:rPr lang="en-US" dirty="0"/>
              <a:t>overcalls can work the same way (by agreement).</a:t>
            </a:r>
          </a:p>
          <a:p>
            <a:pPr lvl="1"/>
            <a:r>
              <a:rPr lang="en-US" dirty="0"/>
              <a:t>Example:  opponent open 1C and you bid 3S.  Same as a preemptive 3S bid.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C4255-70F8-A68F-4BC5-F9510E9F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/>
          <a:p>
            <a:r>
              <a:rPr lang="en-US" dirty="0"/>
              <a:t>Preemptive Bids Mini-Lesson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0CD7-5667-2061-120D-5D4FC8AE3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97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When to preempt/when not to preempt</a:t>
            </a:r>
          </a:p>
          <a:p>
            <a:endParaRPr lang="en-US" dirty="0"/>
          </a:p>
          <a:p>
            <a:r>
              <a:rPr lang="en-US" dirty="0"/>
              <a:t>How to preempt</a:t>
            </a:r>
          </a:p>
          <a:p>
            <a:endParaRPr lang="en-US" dirty="0"/>
          </a:p>
          <a:p>
            <a:r>
              <a:rPr lang="en-US" dirty="0"/>
              <a:t>How to respond to preemptive bids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377D4A-9564-DDF6-22AC-A40B419A0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Preemptive Bids Mini-Lesson</a:t>
            </a:r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15520</TotalTime>
  <Words>689</Words>
  <Application>Microsoft Office PowerPoint</Application>
  <PresentationFormat>Widescreen</PresentationFormat>
  <Paragraphs>98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1_Office Theme</vt:lpstr>
      <vt:lpstr>Weak Two and Preemptive Bids                    Mini-Lesson </vt:lpstr>
      <vt:lpstr>Objective for Preemptive Bids Mini-Lesson</vt:lpstr>
      <vt:lpstr>Preemptive Bid Philosophy</vt:lpstr>
      <vt:lpstr>Weak Two and Preemptive Bids</vt:lpstr>
      <vt:lpstr>Responses to Preemptive Bids</vt:lpstr>
      <vt:lpstr>Practice: Preemptive Bids</vt:lpstr>
      <vt:lpstr>More Preemptive Bids Philosophy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248</cp:revision>
  <cp:lastPrinted>2023-10-31T00:45:21Z</cp:lastPrinted>
  <dcterms:created xsi:type="dcterms:W3CDTF">2022-01-11T02:01:08Z</dcterms:created>
  <dcterms:modified xsi:type="dcterms:W3CDTF">2024-12-14T16:01:31Z</dcterms:modified>
</cp:coreProperties>
</file>