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359" r:id="rId3"/>
    <p:sldId id="361" r:id="rId4"/>
    <p:sldId id="374" r:id="rId5"/>
    <p:sldId id="369" r:id="rId6"/>
    <p:sldId id="370" r:id="rId7"/>
    <p:sldId id="368" r:id="rId8"/>
    <p:sldId id="372" r:id="rId9"/>
    <p:sldId id="371" r:id="rId10"/>
    <p:sldId id="373" r:id="rId11"/>
    <p:sldId id="320" r:id="rId1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8DD81C-256B-C6C8-C87E-2EEFFB9F65D9}" name="Carey Gire" initials="CG" userId="651679dd6c04b77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7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7" autoAdjust="0"/>
    <p:restoredTop sz="86657" autoAdjust="0"/>
  </p:normalViewPr>
  <p:slideViewPr>
    <p:cSldViewPr snapToGrid="0">
      <p:cViewPr varScale="1">
        <p:scale>
          <a:sx n="50" d="100"/>
          <a:sy n="50" d="100"/>
        </p:scale>
        <p:origin x="145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0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1B83799-21D7-4BD5-A92E-E2E99806B1CD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C9912E5-FFB9-414A-B13D-56F68E1B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is up when students enter.   Announce the subject of the class and then immediately move to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15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4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57D1-02C3-437B-B06A-248EED13E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rgbClr val="387494"/>
          </a:solidFill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301AA-C5E5-4947-AA02-803C97182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47"/>
            <a:ext cx="9144000" cy="1655762"/>
          </a:xfrm>
          <a:solidFill>
            <a:srgbClr val="387494"/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F6BE7-8C53-49F0-BA94-9A7310410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7/1/2023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B71FF-EABD-41D6-B750-99F8282FD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Play Signals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3926-312E-4E72-B3E7-834C2A68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4299C8D1-45A4-0B0F-EF3D-5BF768082057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731175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087F9-DC0A-4010-814D-08F0BDFF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9565E-74C3-43E3-9990-901F13347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AE9A-D2F4-414F-9F02-5FFAB6AF4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79814-9428-48A2-B092-29DDF860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0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B81439-3BEC-45F3-B8F6-BDA1C5F01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EC5220-E5AD-47BA-8442-DEE76BC35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0F27E-926F-48C4-A8F5-B8C1C5AC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D3204-7A67-4383-960A-33654FCA4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47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222B-C633-44D4-B5C1-72550C4C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E9A5E-92B8-465B-9619-BC8891255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9B27F2-DE84-7EF1-F404-71D2ED6CD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7/1/2023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106CB7-D26A-ED9E-FB05-4164723A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Play Signals Mini-Lesson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9621DB-A1FF-F9F9-BAE2-BEDA446B9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0DBE036B-9EDE-EB45-F285-3A63DF9B16CC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177738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8634-B148-4F79-B454-2AAABEA93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7078-FEE3-4ED8-9863-4E78DCA6F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39668-1AA9-42DD-B60D-35F9794AE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437F9-1810-4FCE-85EA-8363F1429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Play Signals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D382A-3123-477A-BE8D-561F3142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E8A8DE7E-4602-7FE7-D781-1D1FCB6A892A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148625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87F48-57E0-444B-9BD9-0E0BBBAE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86406-4606-4418-900B-ADC9223CF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DB8BB-DB46-46BE-9CA3-344A7F565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B34C0-B751-48BF-9121-51AC92912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Play Signals Mini-Lesson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38EDD-C50F-48E3-9E25-1ABBEE1EF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232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74ACF-319C-4557-A9F7-89B716F9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00671-250E-48B7-93F6-F21511769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A0A12-5EEC-4682-AE77-4C6D373C1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6BEB2-CDF5-410D-945B-3AEA4BF4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9961C-7839-4706-9AB2-E5BACFA6C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9B5247-3F90-4061-96BD-2A59C00BC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Play Signals Mini-Lesson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D6BC9C-FDF4-4F76-B539-2FCCB9A3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61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7DAA-0751-4337-BC2D-9F55A4C3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2CC58-ABCC-49E7-A3F3-6392F98E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Play Signals Mini-Lesson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85DF1-C78C-4910-8A62-AD1D03D4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2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EB1164-90F2-4FEB-9A9B-4AA88D93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Play Signals Mini-Lesson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2A90F-A9A3-42C9-9A2C-E2F04F0E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58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8B087-E0DF-4FCD-BA11-33BC46A3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F840D-6246-46F8-A937-367E66FE6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ED18B-F62C-4233-81B4-5CABC5A0E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A74AF-387D-4EE8-9F3E-D1C5D3F1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00E37-DC22-4369-A58E-4644D23E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63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5C059-24AD-47E4-9F07-7EF9B19F9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F1A35-AAF5-47CA-99D4-510E94DC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EBC24-8382-41A3-A405-AB9528647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8A0895-A954-4172-B410-CAF41364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D5BB0-32B5-49A0-8ADA-FD4F473A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13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0F126-5BB8-467E-A2BE-42A0197FD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0E540-B31E-40DB-89E3-57494D9F8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62E9D-AF2D-4FF8-9147-200602CF88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7/1/2023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A9D86-528B-4241-BFDD-B2ADB1E3B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Play Signals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CD775-C96B-43A1-8BF2-1260A6040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31BB0B28-A84D-7A7F-CFA7-815298B3E581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86622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1053-FF96-4477-9E3A-1DD9CF8E99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Mini-Lesson:</a:t>
            </a:r>
            <a:br>
              <a:rPr lang="en-US" dirty="0"/>
            </a:br>
            <a:r>
              <a:rPr lang="en-US" dirty="0"/>
              <a:t>Play Signals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4377F-EB55-4AB5-9179-9DCE5442C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47"/>
            <a:ext cx="9144000" cy="1655762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More information:  https://bridge.careytutor.com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26BC2C-6090-91EB-6029-EF2D08B94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Play Signals </a:t>
            </a:r>
            <a:r>
              <a:rPr lang="en-US" dirty="0" err="1"/>
              <a:t>Mni</a:t>
            </a:r>
            <a:r>
              <a:rPr lang="en-US" dirty="0"/>
              <a:t>-Lesson</a:t>
            </a:r>
          </a:p>
        </p:txBody>
      </p:sp>
    </p:spTree>
    <p:extLst>
      <p:ext uri="{BB962C8B-B14F-4D97-AF65-F5344CB8AC3E}">
        <p14:creationId xmlns:p14="http://schemas.microsoft.com/office/powerpoint/2010/main" val="2571658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85EDC-29CF-8447-D7A9-595797821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Cautions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68B6F-FE7F-94C5-391D-3F22313D9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3AB5BA-3A73-FECB-507C-72827236B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16693-905F-F230-DFE4-95C5BB3E1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Play Signals Mini-Lesson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1033B-4139-EC47-96A8-20B24CF06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66D3CA4-FF88-5EDE-FC16-4084363135C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  <a:p>
            <a:pPr lvl="1"/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69192C7-CB3D-53E8-9594-AB0C986BB439}"/>
              </a:ext>
            </a:extLst>
          </p:cNvPr>
          <p:cNvSpPr txBox="1">
            <a:spLocks/>
          </p:cNvSpPr>
          <p:nvPr/>
        </p:nvSpPr>
        <p:spPr>
          <a:xfrm>
            <a:off x="870204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i="1" dirty="0"/>
              <a:t>4S contract </a:t>
            </a:r>
            <a:r>
              <a:rPr lang="en-US" b="1" i="1"/>
              <a:t>- South</a:t>
            </a:r>
            <a:endParaRPr lang="en-US" b="1" i="1" dirty="0">
              <a:sym typeface="Wingdings" panose="05000000000000000000" pitchFamily="2" charset="2"/>
            </a:endParaRP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08141B-9393-15AB-AC7F-65A15E829B08}"/>
              </a:ext>
            </a:extLst>
          </p:cNvPr>
          <p:cNvSpPr/>
          <p:nvPr/>
        </p:nvSpPr>
        <p:spPr>
          <a:xfrm>
            <a:off x="4735830" y="3051048"/>
            <a:ext cx="2286000" cy="228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86B77F-DA6F-ED7D-0921-BF9A716AC36C}"/>
              </a:ext>
            </a:extLst>
          </p:cNvPr>
          <p:cNvSpPr txBox="1"/>
          <p:nvPr/>
        </p:nvSpPr>
        <p:spPr>
          <a:xfrm>
            <a:off x="3208782" y="237159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 dirty="0"/>
              <a:t>K843     KJ8       QJ98    ♣83</a:t>
            </a:r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5913A91A-69EA-314E-0CAF-26BF2B50FFF1}"/>
              </a:ext>
            </a:extLst>
          </p:cNvPr>
          <p:cNvSpPr/>
          <p:nvPr/>
        </p:nvSpPr>
        <p:spPr>
          <a:xfrm>
            <a:off x="6046997" y="2484375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6BAE15B-AF20-4FB7-E666-DB1F7BC94A03}"/>
              </a:ext>
            </a:extLst>
          </p:cNvPr>
          <p:cNvSpPr txBox="1"/>
          <p:nvPr/>
        </p:nvSpPr>
        <p:spPr>
          <a:xfrm>
            <a:off x="5302757" y="4738813"/>
            <a:ext cx="1203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South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1C37EAB-48A5-F5B6-A42B-F0EC7ED49E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15237" y="3500446"/>
            <a:ext cx="633984" cy="100169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CAA78FE-D88F-305A-68CC-7283137A1432}"/>
              </a:ext>
            </a:extLst>
          </p:cNvPr>
          <p:cNvSpPr txBox="1"/>
          <p:nvPr/>
        </p:nvSpPr>
        <p:spPr>
          <a:xfrm>
            <a:off x="8653653" y="3066158"/>
            <a:ext cx="1944009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/>
              <a:t>♠ </a:t>
            </a:r>
            <a:r>
              <a:rPr lang="en-US" sz="3600" b="1" dirty="0"/>
              <a:t>72      </a:t>
            </a:r>
          </a:p>
          <a:p>
            <a:r>
              <a:rPr lang="en-US" sz="3600" b="1" dirty="0"/>
              <a:t>    QT2</a:t>
            </a:r>
          </a:p>
          <a:p>
            <a:r>
              <a:rPr lang="en-US" sz="3600" b="1" dirty="0"/>
              <a:t>    T432  </a:t>
            </a:r>
          </a:p>
          <a:p>
            <a:r>
              <a:rPr lang="en-US" sz="3600" b="1" dirty="0"/>
              <a:t>♣ J952 </a:t>
            </a:r>
          </a:p>
        </p:txBody>
      </p:sp>
      <p:sp>
        <p:nvSpPr>
          <p:cNvPr id="18" name="Diamond 17">
            <a:extLst>
              <a:ext uri="{FF2B5EF4-FFF2-40B4-BE49-F238E27FC236}">
                <a16:creationId xmlns:a16="http://schemas.microsoft.com/office/drawing/2014/main" id="{572C2EB6-A7A4-F60A-0782-1DC8E1ADB8F2}"/>
              </a:ext>
            </a:extLst>
          </p:cNvPr>
          <p:cNvSpPr/>
          <p:nvPr/>
        </p:nvSpPr>
        <p:spPr>
          <a:xfrm>
            <a:off x="8757666" y="4272789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Graphic 18" descr="Heart with solid fill">
            <a:extLst>
              <a:ext uri="{FF2B5EF4-FFF2-40B4-BE49-F238E27FC236}">
                <a16:creationId xmlns:a16="http://schemas.microsoft.com/office/drawing/2014/main" id="{3C5964C8-C1E8-F2E2-DDF4-32DA741B1C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323" y="3690701"/>
            <a:ext cx="487679" cy="487679"/>
          </a:xfrm>
          <a:prstGeom prst="rect">
            <a:avLst/>
          </a:prstGeom>
        </p:spPr>
      </p:pic>
      <p:pic>
        <p:nvPicPr>
          <p:cNvPr id="20" name="Graphic 19" descr="Heart with solid fill">
            <a:extLst>
              <a:ext uri="{FF2B5EF4-FFF2-40B4-BE49-F238E27FC236}">
                <a16:creationId xmlns:a16="http://schemas.microsoft.com/office/drawing/2014/main" id="{9FB4B40B-EDAD-631F-961F-A44DD5F25D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02421" y="2467357"/>
            <a:ext cx="487679" cy="487679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0B44A276-5DA3-AA8F-FF05-373C7B292F10}"/>
              </a:ext>
            </a:extLst>
          </p:cNvPr>
          <p:cNvGrpSpPr/>
          <p:nvPr/>
        </p:nvGrpSpPr>
        <p:grpSpPr>
          <a:xfrm>
            <a:off x="2419350" y="3679517"/>
            <a:ext cx="2286000" cy="1077218"/>
            <a:chOff x="2419350" y="3679517"/>
            <a:chExt cx="2286000" cy="1077218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F1759E2-B63C-7746-4D94-728F7A65FE29}"/>
                </a:ext>
              </a:extLst>
            </p:cNvPr>
            <p:cNvSpPr txBox="1"/>
            <p:nvPr/>
          </p:nvSpPr>
          <p:spPr>
            <a:xfrm>
              <a:off x="2419350" y="3679517"/>
              <a:ext cx="22860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West leads A</a:t>
              </a:r>
            </a:p>
          </p:txBody>
        </p:sp>
        <p:sp>
          <p:nvSpPr>
            <p:cNvPr id="23" name="Diamond 22">
              <a:extLst>
                <a:ext uri="{FF2B5EF4-FFF2-40B4-BE49-F238E27FC236}">
                  <a16:creationId xmlns:a16="http://schemas.microsoft.com/office/drawing/2014/main" id="{8774DC91-414C-F414-FB6F-79FE2FB968FB}"/>
                </a:ext>
              </a:extLst>
            </p:cNvPr>
            <p:cNvSpPr/>
            <p:nvPr/>
          </p:nvSpPr>
          <p:spPr>
            <a:xfrm>
              <a:off x="3041142" y="4289309"/>
              <a:ext cx="335280" cy="415773"/>
            </a:xfrm>
            <a:prstGeom prst="diamon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3A1A839-8F9F-2367-F823-922064EAB912}"/>
              </a:ext>
            </a:extLst>
          </p:cNvPr>
          <p:cNvGrpSpPr/>
          <p:nvPr/>
        </p:nvGrpSpPr>
        <p:grpSpPr>
          <a:xfrm>
            <a:off x="4978734" y="3062413"/>
            <a:ext cx="1792224" cy="1077218"/>
            <a:chOff x="4978734" y="3062413"/>
            <a:chExt cx="1792224" cy="1077218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FCDB3F6-E2FE-94FE-4B0B-44C3AEC4363A}"/>
                </a:ext>
              </a:extLst>
            </p:cNvPr>
            <p:cNvSpPr txBox="1"/>
            <p:nvPr/>
          </p:nvSpPr>
          <p:spPr>
            <a:xfrm>
              <a:off x="4978734" y="3062413"/>
              <a:ext cx="179222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North plays     8 </a:t>
              </a:r>
            </a:p>
          </p:txBody>
        </p:sp>
        <p:sp>
          <p:nvSpPr>
            <p:cNvPr id="27" name="Diamond 26">
              <a:extLst>
                <a:ext uri="{FF2B5EF4-FFF2-40B4-BE49-F238E27FC236}">
                  <a16:creationId xmlns:a16="http://schemas.microsoft.com/office/drawing/2014/main" id="{E9CE0D72-FCCC-018D-38B0-C98B4FE62A91}"/>
                </a:ext>
              </a:extLst>
            </p:cNvPr>
            <p:cNvSpPr/>
            <p:nvPr/>
          </p:nvSpPr>
          <p:spPr>
            <a:xfrm>
              <a:off x="6063098" y="3657462"/>
              <a:ext cx="323086" cy="408177"/>
            </a:xfrm>
            <a:prstGeom prst="diamon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F9FFE45-113E-B068-6B52-F3426D261EAD}"/>
              </a:ext>
            </a:extLst>
          </p:cNvPr>
          <p:cNvGrpSpPr/>
          <p:nvPr/>
        </p:nvGrpSpPr>
        <p:grpSpPr>
          <a:xfrm>
            <a:off x="6913436" y="3679517"/>
            <a:ext cx="1792224" cy="1077218"/>
            <a:chOff x="6913436" y="3688735"/>
            <a:chExt cx="1792224" cy="1077218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5404980-8756-F733-2FB0-1D78A18AA62B}"/>
                </a:ext>
              </a:extLst>
            </p:cNvPr>
            <p:cNvSpPr txBox="1"/>
            <p:nvPr/>
          </p:nvSpPr>
          <p:spPr>
            <a:xfrm>
              <a:off x="6913436" y="3688735"/>
              <a:ext cx="179222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East</a:t>
              </a:r>
            </a:p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plays     2 </a:t>
              </a:r>
            </a:p>
          </p:txBody>
        </p:sp>
        <p:sp>
          <p:nvSpPr>
            <p:cNvPr id="28" name="Diamond 27">
              <a:extLst>
                <a:ext uri="{FF2B5EF4-FFF2-40B4-BE49-F238E27FC236}">
                  <a16:creationId xmlns:a16="http://schemas.microsoft.com/office/drawing/2014/main" id="{AC7AC88F-FBAB-BC9A-71E7-03CF4743FCA8}"/>
                </a:ext>
              </a:extLst>
            </p:cNvPr>
            <p:cNvSpPr/>
            <p:nvPr/>
          </p:nvSpPr>
          <p:spPr>
            <a:xfrm>
              <a:off x="8018252" y="4281202"/>
              <a:ext cx="323086" cy="408177"/>
            </a:xfrm>
            <a:prstGeom prst="diamon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4307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High card encourages</a:t>
            </a:r>
          </a:p>
          <a:p>
            <a:endParaRPr lang="en-US" dirty="0"/>
          </a:p>
          <a:p>
            <a:r>
              <a:rPr lang="en-US" dirty="0"/>
              <a:t>Low card discourages</a:t>
            </a:r>
          </a:p>
          <a:p>
            <a:endParaRPr lang="en-US" dirty="0"/>
          </a:p>
          <a:p>
            <a:r>
              <a:rPr lang="en-US" dirty="0"/>
              <a:t>Signal on first lead of any suit</a:t>
            </a:r>
          </a:p>
          <a:p>
            <a:pPr lvl="1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hand high and winning the trick have higher priority</a:t>
            </a:r>
          </a:p>
          <a:p>
            <a:endParaRPr lang="en-US" dirty="0"/>
          </a:p>
          <a:p>
            <a:r>
              <a:rPr lang="en-US" dirty="0"/>
              <a:t>Signal on first discard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3F96E-373C-36DA-9ABE-616E23241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6ABA-5C5A-10C2-BA05-E643B912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3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00C9A-DCEA-876E-CFAA-93AC28926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Objective for Mini-Lesson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1F668-D4EC-2081-9C4B-75599F0A1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Main objectives:</a:t>
            </a:r>
          </a:p>
          <a:p>
            <a:pPr lvl="1"/>
            <a:r>
              <a:rPr lang="en-US" dirty="0"/>
              <a:t>Interpret partner’s lead in a suit</a:t>
            </a:r>
          </a:p>
          <a:p>
            <a:pPr lvl="1"/>
            <a:r>
              <a:rPr lang="en-US" dirty="0"/>
              <a:t>Learn about attitude signals:  on partner’s lead and when able to discard </a:t>
            </a:r>
          </a:p>
          <a:p>
            <a:endParaRPr lang="en-US" dirty="0"/>
          </a:p>
          <a:p>
            <a:r>
              <a:rPr lang="en-US" dirty="0"/>
              <a:t>Secondary objectives:</a:t>
            </a:r>
          </a:p>
          <a:p>
            <a:pPr lvl="1"/>
            <a:r>
              <a:rPr lang="en-US" dirty="0"/>
              <a:t>When/when not to use signals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89DF2-EA17-FE26-B8DF-573F87563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Play Signals </a:t>
            </a:r>
            <a:r>
              <a:rPr lang="en-US" dirty="0" err="1"/>
              <a:t>Mni</a:t>
            </a:r>
            <a:r>
              <a:rPr lang="en-US" dirty="0"/>
              <a:t>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F0A5D5-0DA9-6CC9-4970-9ABE0F3D8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5A34CDA-4E2D-486B-BFDA-4CE76E3C0E1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63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9C11B-C22A-58FD-A589-E25001458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Partner’s Lead Tell You?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874DE-3488-3FFD-F1B7-846070CDC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high card:</a:t>
            </a:r>
          </a:p>
          <a:p>
            <a:pPr lvl="1"/>
            <a:r>
              <a:rPr lang="en-US" dirty="0"/>
              <a:t>Ace led by partner </a:t>
            </a:r>
            <a:r>
              <a:rPr lang="en-US" dirty="0">
                <a:sym typeface="Wingdings" panose="05000000000000000000" pitchFamily="2" charset="2"/>
              </a:rPr>
              <a:t> partner has the king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King led by partner  partner has the queen</a:t>
            </a:r>
          </a:p>
          <a:p>
            <a:pPr lvl="1"/>
            <a:r>
              <a:rPr lang="en-US" dirty="0"/>
              <a:t>Queen led by partner </a:t>
            </a:r>
            <a:r>
              <a:rPr lang="en-US" dirty="0">
                <a:sym typeface="Wingdings" panose="05000000000000000000" pitchFamily="2" charset="2"/>
              </a:rPr>
              <a:t> partner has the jack</a:t>
            </a:r>
          </a:p>
          <a:p>
            <a:pPr lvl="1"/>
            <a:r>
              <a:rPr lang="en-US" dirty="0"/>
              <a:t>Jack led by partner </a:t>
            </a:r>
            <a:r>
              <a:rPr lang="en-US" dirty="0">
                <a:sym typeface="Wingdings" panose="05000000000000000000" pitchFamily="2" charset="2"/>
              </a:rPr>
              <a:t> partner has the ten</a:t>
            </a:r>
            <a:endParaRPr lang="en-US" dirty="0"/>
          </a:p>
          <a:p>
            <a:endParaRPr lang="en-US" dirty="0"/>
          </a:p>
          <a:p>
            <a:r>
              <a:rPr lang="en-US" dirty="0"/>
              <a:t>A middle card (e.g., 7, 8, or 9)</a:t>
            </a:r>
          </a:p>
          <a:p>
            <a:pPr lvl="1"/>
            <a:r>
              <a:rPr lang="en-US" dirty="0"/>
              <a:t>Probably leading from “top of nothing” (usually a 3-card suit or a doubleton)</a:t>
            </a:r>
          </a:p>
          <a:p>
            <a:endParaRPr lang="en-US" dirty="0"/>
          </a:p>
          <a:p>
            <a:r>
              <a:rPr lang="en-US" dirty="0"/>
              <a:t>A low card</a:t>
            </a:r>
          </a:p>
          <a:p>
            <a:pPr lvl="1"/>
            <a:r>
              <a:rPr lang="en-US" dirty="0"/>
              <a:t>Often 4</a:t>
            </a:r>
            <a:r>
              <a:rPr lang="en-US" baseline="30000" dirty="0"/>
              <a:t>th</a:t>
            </a:r>
            <a:r>
              <a:rPr lang="en-US" dirty="0"/>
              <a:t> highest in a long suit (4+ cards) or in a 3-card suit (including a high card)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0CE68-CCC3-E6C1-7F34-C5370EC6A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Play Signals </a:t>
            </a:r>
            <a:r>
              <a:rPr lang="en-US" dirty="0" err="1"/>
              <a:t>Mni</a:t>
            </a:r>
            <a:r>
              <a:rPr lang="en-US" dirty="0"/>
              <a:t>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200D7-DBF5-31E2-DE7A-F8FCFC6A8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36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76777-6D4A-E89F-ED35-A541A3260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Signaling?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CE34F-8FA2-B34E-A231-E14149E82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Signaling provides information to partner after partner leads.</a:t>
            </a:r>
          </a:p>
          <a:p>
            <a:endParaRPr lang="en-US" dirty="0"/>
          </a:p>
          <a:p>
            <a:r>
              <a:rPr lang="en-US" b="1" dirty="0"/>
              <a:t>Encourage</a:t>
            </a:r>
            <a:r>
              <a:rPr lang="en-US" dirty="0"/>
              <a:t> partner if you have </a:t>
            </a:r>
            <a:r>
              <a:rPr lang="en-US" b="1" dirty="0"/>
              <a:t>strength</a:t>
            </a:r>
            <a:r>
              <a:rPr lang="en-US" dirty="0"/>
              <a:t> in their suit.</a:t>
            </a:r>
          </a:p>
          <a:p>
            <a:endParaRPr lang="en-US" dirty="0"/>
          </a:p>
          <a:p>
            <a:r>
              <a:rPr lang="en-US" b="1" dirty="0"/>
              <a:t>Discourage</a:t>
            </a:r>
            <a:r>
              <a:rPr lang="en-US" dirty="0"/>
              <a:t> partner if you are </a:t>
            </a:r>
            <a:r>
              <a:rPr lang="en-US" b="1" dirty="0"/>
              <a:t>weak</a:t>
            </a:r>
            <a:r>
              <a:rPr lang="en-US" dirty="0"/>
              <a:t> in their suit.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7BE61-9A24-B5E0-A134-814D6BFC7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2265F-1BAB-8CA8-D137-3CCE17577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Play Signals Mini-Lesson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B4500-8879-2CC4-34FB-5E18B5329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302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896B9-AABF-89E2-16C5-6D0CFEB45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Signal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7BBCF-C09F-EB38-C44E-086FCC5A7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Play a higher card to </a:t>
            </a:r>
            <a:r>
              <a:rPr lang="en-US" b="1" dirty="0"/>
              <a:t>encourage</a:t>
            </a:r>
          </a:p>
          <a:p>
            <a:pPr lvl="1"/>
            <a:r>
              <a:rPr lang="en-US" dirty="0"/>
              <a:t>Play the highest card you can without giving up a trick</a:t>
            </a:r>
          </a:p>
          <a:p>
            <a:pPr lvl="1"/>
            <a:r>
              <a:rPr lang="en-US" dirty="0"/>
              <a:t>After partner’s lead of the A of hearts, play the 8 to encourage: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Play your lowest card available to </a:t>
            </a:r>
            <a:r>
              <a:rPr lang="en-US" b="1" dirty="0"/>
              <a:t>discourage</a:t>
            </a:r>
          </a:p>
          <a:p>
            <a:pPr lvl="1"/>
            <a:r>
              <a:rPr lang="en-US" dirty="0"/>
              <a:t>After partner’s lead of the K of spades, play the 5 to discourage: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EBC59-0D30-B551-0772-3FFCD7543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A7121-1577-71A8-F954-447D5D9F3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Play Signals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138685-2F4A-54B3-F369-82172AE03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CAF7ED8-93C7-3253-04E0-5E14B531FC9A}"/>
              </a:ext>
            </a:extLst>
          </p:cNvPr>
          <p:cNvGrpSpPr/>
          <p:nvPr/>
        </p:nvGrpSpPr>
        <p:grpSpPr>
          <a:xfrm>
            <a:off x="1716024" y="3134841"/>
            <a:ext cx="5431536" cy="584775"/>
            <a:chOff x="877824" y="1798575"/>
            <a:chExt cx="5431536" cy="531613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EC9411E-AC90-4546-A2EA-8643217FB0EE}"/>
                </a:ext>
              </a:extLst>
            </p:cNvPr>
            <p:cNvSpPr txBox="1"/>
            <p:nvPr/>
          </p:nvSpPr>
          <p:spPr>
            <a:xfrm>
              <a:off x="877824" y="1798575"/>
              <a:ext cx="5431536" cy="5316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 </a:t>
              </a:r>
              <a:r>
                <a:rPr lang="en-US" sz="3200" b="1" dirty="0"/>
                <a:t>♠</a:t>
              </a:r>
              <a:r>
                <a:rPr lang="en-US" sz="3200" b="1" dirty="0">
                  <a:solidFill>
                    <a:schemeClr val="bg1"/>
                  </a:solidFill>
                </a:rPr>
                <a:t>A32      Q</a:t>
              </a:r>
              <a:r>
                <a:rPr lang="en-US" sz="3200" b="1" dirty="0">
                  <a:solidFill>
                    <a:srgbClr val="FFC000"/>
                  </a:solidFill>
                </a:rPr>
                <a:t>8</a:t>
              </a:r>
              <a:r>
                <a:rPr lang="en-US" sz="3200" b="1" dirty="0">
                  <a:solidFill>
                    <a:schemeClr val="bg1"/>
                  </a:solidFill>
                </a:rPr>
                <a:t>3    A63  </a:t>
              </a:r>
              <a:r>
                <a:rPr lang="en-US" sz="3200" b="1" dirty="0"/>
                <a:t>♣</a:t>
              </a:r>
              <a:r>
                <a:rPr lang="en-US" sz="3200" b="1" dirty="0">
                  <a:solidFill>
                    <a:schemeClr val="bg1"/>
                  </a:solidFill>
                </a:rPr>
                <a:t>8742   </a:t>
              </a:r>
            </a:p>
          </p:txBody>
        </p:sp>
        <p:pic>
          <p:nvPicPr>
            <p:cNvPr id="9" name="Graphic 8" descr="Heart with solid fill">
              <a:extLst>
                <a:ext uri="{FF2B5EF4-FFF2-40B4-BE49-F238E27FC236}">
                  <a16:creationId xmlns:a16="http://schemas.microsoft.com/office/drawing/2014/main" id="{D810FDE6-AE9F-7DB6-5893-E5F30DE53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484121" y="1907601"/>
              <a:ext cx="371855" cy="371855"/>
            </a:xfrm>
            <a:prstGeom prst="rect">
              <a:avLst/>
            </a:prstGeom>
          </p:spPr>
        </p:pic>
        <p:sp>
          <p:nvSpPr>
            <p:cNvPr id="10" name="Diamond 9">
              <a:extLst>
                <a:ext uri="{FF2B5EF4-FFF2-40B4-BE49-F238E27FC236}">
                  <a16:creationId xmlns:a16="http://schemas.microsoft.com/office/drawing/2014/main" id="{C4065E2E-2174-768A-791F-03CAF374DADC}"/>
                </a:ext>
              </a:extLst>
            </p:cNvPr>
            <p:cNvSpPr/>
            <p:nvPr/>
          </p:nvSpPr>
          <p:spPr>
            <a:xfrm>
              <a:off x="3651504" y="1956597"/>
              <a:ext cx="280416" cy="283463"/>
            </a:xfrm>
            <a:prstGeom prst="diamon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0360DD8-F005-168E-8B08-7EAB99A9B688}"/>
              </a:ext>
            </a:extLst>
          </p:cNvPr>
          <p:cNvGrpSpPr/>
          <p:nvPr/>
        </p:nvGrpSpPr>
        <p:grpSpPr>
          <a:xfrm>
            <a:off x="1716024" y="4826481"/>
            <a:ext cx="5431536" cy="584775"/>
            <a:chOff x="877824" y="1798575"/>
            <a:chExt cx="5431536" cy="531613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902E70B-09DF-661E-7C2A-7BEFA6840030}"/>
                </a:ext>
              </a:extLst>
            </p:cNvPr>
            <p:cNvSpPr txBox="1"/>
            <p:nvPr/>
          </p:nvSpPr>
          <p:spPr>
            <a:xfrm>
              <a:off x="877824" y="1798575"/>
              <a:ext cx="5431536" cy="5316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 </a:t>
              </a:r>
              <a:r>
                <a:rPr lang="en-US" sz="3200" b="1" dirty="0"/>
                <a:t>♠</a:t>
              </a:r>
              <a:r>
                <a:rPr lang="en-US" sz="3200" b="1" dirty="0">
                  <a:solidFill>
                    <a:schemeClr val="bg1"/>
                  </a:solidFill>
                </a:rPr>
                <a:t>97</a:t>
              </a:r>
              <a:r>
                <a:rPr lang="en-US" sz="3200" b="1" dirty="0">
                  <a:solidFill>
                    <a:schemeClr val="accent4"/>
                  </a:solidFill>
                </a:rPr>
                <a:t>5</a:t>
              </a:r>
              <a:r>
                <a:rPr lang="en-US" sz="3200" b="1" dirty="0">
                  <a:solidFill>
                    <a:schemeClr val="bg1"/>
                  </a:solidFill>
                </a:rPr>
                <a:t>      Q83     A63  </a:t>
              </a:r>
              <a:r>
                <a:rPr lang="en-US" sz="3200" b="1" dirty="0"/>
                <a:t>♣</a:t>
              </a:r>
              <a:r>
                <a:rPr lang="en-US" sz="3200" b="1" dirty="0">
                  <a:solidFill>
                    <a:schemeClr val="bg1"/>
                  </a:solidFill>
                </a:rPr>
                <a:t>A742   </a:t>
              </a:r>
            </a:p>
          </p:txBody>
        </p:sp>
        <p:pic>
          <p:nvPicPr>
            <p:cNvPr id="13" name="Graphic 12" descr="Heart with solid fill">
              <a:extLst>
                <a:ext uri="{FF2B5EF4-FFF2-40B4-BE49-F238E27FC236}">
                  <a16:creationId xmlns:a16="http://schemas.microsoft.com/office/drawing/2014/main" id="{38C4E718-70BB-EB12-DD47-BB9ADD6EA51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407921" y="1907601"/>
              <a:ext cx="371855" cy="371855"/>
            </a:xfrm>
            <a:prstGeom prst="rect">
              <a:avLst/>
            </a:prstGeom>
          </p:spPr>
        </p:pic>
        <p:sp>
          <p:nvSpPr>
            <p:cNvPr id="14" name="Diamond 13">
              <a:extLst>
                <a:ext uri="{FF2B5EF4-FFF2-40B4-BE49-F238E27FC236}">
                  <a16:creationId xmlns:a16="http://schemas.microsoft.com/office/drawing/2014/main" id="{A03825FD-41AC-20C8-7B8A-35D6FA90F0B7}"/>
                </a:ext>
              </a:extLst>
            </p:cNvPr>
            <p:cNvSpPr/>
            <p:nvPr/>
          </p:nvSpPr>
          <p:spPr>
            <a:xfrm>
              <a:off x="3651504" y="1956597"/>
              <a:ext cx="280416" cy="283463"/>
            </a:xfrm>
            <a:prstGeom prst="diamon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0955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576714-57F7-1B1F-AAB9-A5DDC9902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B6390-2650-7D55-112D-11A3A8E86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Signal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6B3F0-15B6-B275-3DEC-A003E4C48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When you have strength (“encourage”) or weakness (“discourage”)</a:t>
            </a:r>
          </a:p>
          <a:p>
            <a:endParaRPr lang="en-US" dirty="0"/>
          </a:p>
          <a:p>
            <a:r>
              <a:rPr lang="en-US" dirty="0"/>
              <a:t>When the signal helps your team, not declarer</a:t>
            </a:r>
          </a:p>
          <a:p>
            <a:endParaRPr lang="en-US" dirty="0"/>
          </a:p>
          <a:p>
            <a:r>
              <a:rPr lang="en-US" dirty="0"/>
              <a:t>On the first lead of any given suit</a:t>
            </a:r>
          </a:p>
          <a:p>
            <a:endParaRPr lang="en-US" dirty="0"/>
          </a:p>
          <a:p>
            <a:r>
              <a:rPr lang="en-US" dirty="0"/>
              <a:t>When partner leads a high card</a:t>
            </a:r>
          </a:p>
          <a:p>
            <a:endParaRPr lang="en-US" dirty="0"/>
          </a:p>
          <a:p>
            <a:r>
              <a:rPr lang="en-US" dirty="0"/>
              <a:t>When partner leads a lower card, but the following hand plays a higher card than you have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91CE7-5D32-CD3F-0178-F4F6055DA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A52C5-EF32-9975-059F-82FA2C075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Play Signals Mini-Lesson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2667E-B33F-C88B-41A8-A1D48A1D6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663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3A507-956C-4F6F-4E60-BD2605502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</a:t>
            </a:r>
            <a:r>
              <a:rPr lang="en-US" u="sng" dirty="0"/>
              <a:t>Not</a:t>
            </a:r>
            <a:r>
              <a:rPr lang="en-US" dirty="0"/>
              <a:t> to Signal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B8BC6-81F1-C5CE-E40E-5E57AD433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playing “third hand high”</a:t>
            </a:r>
          </a:p>
          <a:p>
            <a:pPr lvl="1"/>
            <a:r>
              <a:rPr lang="en-US" dirty="0"/>
              <a:t>A lead of a low card asks you to play as high as needed</a:t>
            </a:r>
          </a:p>
          <a:p>
            <a:endParaRPr lang="en-US" dirty="0"/>
          </a:p>
          <a:p>
            <a:r>
              <a:rPr lang="en-US" dirty="0"/>
              <a:t>When winning the trick (instead of signaling) is to your advantage</a:t>
            </a:r>
          </a:p>
          <a:p>
            <a:endParaRPr lang="en-US" dirty="0"/>
          </a:p>
          <a:p>
            <a:r>
              <a:rPr lang="en-US" dirty="0"/>
              <a:t>When you have no convenient card to use for signaling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E3CAA-82E0-4DAE-80ED-B414E689B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EC45C-70C6-5C37-73BA-2931FCAD4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Play Signals Mini-Lesson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710A3-28C0-3F8A-6CF3-BB088482D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710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70B3C-5679-8615-477F-64F7F81D9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Signaling When Discarding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94776-EBD7-CF62-FD00-31D481B4A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suit is led where you are void, you may discard in another suit to show encouragement/discouragement.</a:t>
            </a:r>
          </a:p>
          <a:p>
            <a:pPr lvl="1"/>
            <a:r>
              <a:rPr lang="en-US" dirty="0"/>
              <a:t>Play a high card in another suit to encourage leads in that suit.</a:t>
            </a:r>
          </a:p>
          <a:p>
            <a:pPr lvl="1"/>
            <a:r>
              <a:rPr lang="en-US" dirty="0"/>
              <a:t>Play a low card in another suit to discourage leads in that suit.</a:t>
            </a:r>
          </a:p>
          <a:p>
            <a:endParaRPr lang="en-US" dirty="0"/>
          </a:p>
          <a:p>
            <a:r>
              <a:rPr lang="en-US" dirty="0"/>
              <a:t>Example:  in a 4S contract, partner leads a spade, and declarer takes three rounds.</a:t>
            </a:r>
          </a:p>
          <a:p>
            <a:endParaRPr lang="en-US" dirty="0"/>
          </a:p>
          <a:p>
            <a:pPr lvl="1"/>
            <a:r>
              <a:rPr lang="en-US" dirty="0"/>
              <a:t>Play the 6 of diamonds to encourage a diamond lead (next time partner leads)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7F7FD-3FAB-62D0-80B7-039834396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D22C4-03FE-0FE3-8D27-47F2738FF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Play Signals Mini-Lesson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861BA-1E78-62B3-6649-56C38EAA0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2C53582-B7CC-AE00-EA11-585CCC6F73B3}"/>
              </a:ext>
            </a:extLst>
          </p:cNvPr>
          <p:cNvGrpSpPr/>
          <p:nvPr/>
        </p:nvGrpSpPr>
        <p:grpSpPr>
          <a:xfrm>
            <a:off x="3041904" y="4611879"/>
            <a:ext cx="5431536" cy="584775"/>
            <a:chOff x="877824" y="1798575"/>
            <a:chExt cx="5431536" cy="58477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5758333-D2C2-94BD-AC53-9ED1C6CEE5BF}"/>
                </a:ext>
              </a:extLst>
            </p:cNvPr>
            <p:cNvSpPr txBox="1"/>
            <p:nvPr/>
          </p:nvSpPr>
          <p:spPr>
            <a:xfrm>
              <a:off x="877824" y="1798575"/>
              <a:ext cx="5431536" cy="584775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 </a:t>
              </a:r>
              <a:r>
                <a:rPr lang="en-US" sz="3200" b="1" dirty="0"/>
                <a:t>♠</a:t>
              </a:r>
              <a:r>
                <a:rPr lang="en-US" sz="3200" b="1" dirty="0">
                  <a:solidFill>
                    <a:schemeClr val="bg1"/>
                  </a:solidFill>
                </a:rPr>
                <a:t>52      JT74     AK63  </a:t>
              </a:r>
              <a:r>
                <a:rPr lang="en-US" sz="3200" b="1" dirty="0"/>
                <a:t>♣</a:t>
              </a:r>
              <a:r>
                <a:rPr lang="en-US" sz="3200" b="1" dirty="0">
                  <a:solidFill>
                    <a:schemeClr val="bg1"/>
                  </a:solidFill>
                </a:rPr>
                <a:t>874  </a:t>
              </a:r>
            </a:p>
          </p:txBody>
        </p:sp>
        <p:pic>
          <p:nvPicPr>
            <p:cNvPr id="10" name="Graphic 9" descr="Heart with solid fill">
              <a:extLst>
                <a:ext uri="{FF2B5EF4-FFF2-40B4-BE49-F238E27FC236}">
                  <a16:creationId xmlns:a16="http://schemas.microsoft.com/office/drawing/2014/main" id="{E96E79A9-31A0-04C1-6B4D-6A70BD33A0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286001" y="1926117"/>
              <a:ext cx="371855" cy="371855"/>
            </a:xfrm>
            <a:prstGeom prst="rect">
              <a:avLst/>
            </a:prstGeom>
          </p:spPr>
        </p:pic>
        <p:sp>
          <p:nvSpPr>
            <p:cNvPr id="11" name="Diamond 10">
              <a:extLst>
                <a:ext uri="{FF2B5EF4-FFF2-40B4-BE49-F238E27FC236}">
                  <a16:creationId xmlns:a16="http://schemas.microsoft.com/office/drawing/2014/main" id="{A9AF558E-FD47-0F43-25F2-D5DC3CBB46F7}"/>
                </a:ext>
              </a:extLst>
            </p:cNvPr>
            <p:cNvSpPr/>
            <p:nvPr/>
          </p:nvSpPr>
          <p:spPr>
            <a:xfrm>
              <a:off x="3560064" y="1956597"/>
              <a:ext cx="280416" cy="283463"/>
            </a:xfrm>
            <a:prstGeom prst="diamon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solidFill>
                  <a:schemeClr val="bg1"/>
                </a:solidFill>
              </a:endParaRP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AACBFC7E-4402-64D9-599C-ED808FCD9C09}"/>
              </a:ext>
            </a:extLst>
          </p:cNvPr>
          <p:cNvSpPr/>
          <p:nvPr/>
        </p:nvSpPr>
        <p:spPr>
          <a:xfrm>
            <a:off x="6492240" y="4739421"/>
            <a:ext cx="280416" cy="37185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352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CBB32-2103-B093-9432-E65852ADA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736EB-15C5-3074-F673-77D0B5FAB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Remember:  your signaling is a guideline, not a demand.</a:t>
            </a:r>
          </a:p>
          <a:p>
            <a:pPr lvl="1"/>
            <a:r>
              <a:rPr lang="en-US" dirty="0"/>
              <a:t>Your partner will use your info and make the best possible decision.</a:t>
            </a:r>
          </a:p>
          <a:p>
            <a:endParaRPr lang="en-US" dirty="0"/>
          </a:p>
          <a:p>
            <a:r>
              <a:rPr lang="en-US" dirty="0"/>
              <a:t>Remember:  declarer can see your signaling too.</a:t>
            </a:r>
          </a:p>
          <a:p>
            <a:pPr lvl="1"/>
            <a:r>
              <a:rPr lang="en-US" dirty="0"/>
              <a:t>If you want to conceal your strength, play a low card (discouraging).</a:t>
            </a:r>
          </a:p>
          <a:p>
            <a:endParaRPr lang="en-US" dirty="0"/>
          </a:p>
          <a:p>
            <a:r>
              <a:rPr lang="en-US" dirty="0"/>
              <a:t>Don’t encourage if leading that suit will set up declarer’s tricks.</a:t>
            </a:r>
          </a:p>
          <a:p>
            <a:endParaRPr lang="en-US" dirty="0"/>
          </a:p>
          <a:p>
            <a:r>
              <a:rPr lang="en-US" dirty="0"/>
              <a:t>Don’t go to sleep and ignore partner’s signals.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F0B7A-2B8B-7EEC-A839-89BBB871A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18C11-D15D-2249-51F7-572DC2688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Play Signals Mini-Lesson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66D9F-3997-9F25-F186-BC6DE0E0C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4957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15690</TotalTime>
  <Words>670</Words>
  <Application>Microsoft Office PowerPoint</Application>
  <PresentationFormat>Widescreen</PresentationFormat>
  <Paragraphs>131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1_Office Theme</vt:lpstr>
      <vt:lpstr>Mini-Lesson: Play Signals</vt:lpstr>
      <vt:lpstr>Objective for Mini-Lesson</vt:lpstr>
      <vt:lpstr>What Does Partner’s Lead Tell You?</vt:lpstr>
      <vt:lpstr>What Is Signaling?</vt:lpstr>
      <vt:lpstr>How to Signal</vt:lpstr>
      <vt:lpstr>When to Signal</vt:lpstr>
      <vt:lpstr>When Not to Signal</vt:lpstr>
      <vt:lpstr>Signaling When Discarding</vt:lpstr>
      <vt:lpstr>Cautions</vt:lpstr>
      <vt:lpstr>Cautions Example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Tutorial</dc:title>
  <dc:creator>Carey Gire</dc:creator>
  <cp:lastModifiedBy>Carey Gire</cp:lastModifiedBy>
  <cp:revision>271</cp:revision>
  <dcterms:created xsi:type="dcterms:W3CDTF">2022-01-11T02:01:08Z</dcterms:created>
  <dcterms:modified xsi:type="dcterms:W3CDTF">2025-05-16T19:10:27Z</dcterms:modified>
</cp:coreProperties>
</file>