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29" r:id="rId3"/>
    <p:sldId id="330" r:id="rId4"/>
    <p:sldId id="332" r:id="rId5"/>
    <p:sldId id="331" r:id="rId6"/>
    <p:sldId id="333" r:id="rId7"/>
    <p:sldId id="346" r:id="rId8"/>
    <p:sldId id="347" r:id="rId9"/>
    <p:sldId id="32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7" autoAdjust="0"/>
    <p:restoredTop sz="86657" autoAdjust="0"/>
  </p:normalViewPr>
  <p:slideViewPr>
    <p:cSldViewPr snapToGrid="0">
      <p:cViewPr varScale="1">
        <p:scale>
          <a:sx n="50" d="100"/>
          <a:sy n="50" d="100"/>
        </p:scale>
        <p:origin x="92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83799-21D7-4BD5-A92E-E2E99806B1C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the 5 opening suit bids on the board:  1C, 1D, 1H, 1S, 2C.						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Determining which of the above to lead improves with experience.  There are also materials online.			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94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1D – pass – 1S – pass – 2NT – pass – 3NT						3 min</a:t>
            </a:r>
          </a:p>
          <a:p>
            <a:r>
              <a:rPr lang="en-US" dirty="0"/>
              <a:t>What are best lead options for North?  Note top of nothing in Hearts.</a:t>
            </a:r>
          </a:p>
          <a:p>
            <a:r>
              <a:rPr lang="en-US" dirty="0"/>
              <a:t>If the 6 of clubs is led, what does South know about West’s clubs?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39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No Trump Opening Leads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4299C8D1-45A4-0B0F-EF3D-5BF76808205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No Trump Opening Leads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DBE036B-9EDE-EB45-F285-3A63DF9B16CC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No Trump Opening Leads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No Trump Opening Leads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1BB0B28-A84D-7A7F-CFA7-815298B3E581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67321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Mini-Lesson:</a:t>
            </a:r>
            <a:br>
              <a:rPr lang="en-US" dirty="0"/>
            </a:br>
            <a:r>
              <a:rPr lang="en-US" dirty="0"/>
              <a:t>No Trump Opening Leads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26BC2C-6090-91EB-6029-EF2D08B9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 Trump Opening Leads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evaluate your hand for defense</a:t>
            </a:r>
          </a:p>
          <a:p>
            <a:pPr lvl="1"/>
            <a:r>
              <a:rPr lang="en-US" dirty="0"/>
              <a:t>Learn the options available for no trump opening leads</a:t>
            </a:r>
          </a:p>
          <a:p>
            <a:pPr lvl="1"/>
            <a:r>
              <a:rPr lang="en-US" dirty="0"/>
              <a:t>Understand why 4</a:t>
            </a:r>
            <a:r>
              <a:rPr lang="en-US" baseline="30000" dirty="0"/>
              <a:t>th</a:t>
            </a:r>
            <a:r>
              <a:rPr lang="en-US" dirty="0"/>
              <a:t> best in a long suit is useful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Rule of 11 details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87DB-CA65-B41C-C9DB-097658E30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Defensive Hand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14703-59BF-87FE-5CAA-B2413BCE8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opponents’ points based on contract level</a:t>
            </a:r>
          </a:p>
          <a:p>
            <a:pPr lvl="1"/>
            <a:r>
              <a:rPr lang="en-US" dirty="0"/>
              <a:t>3 NT:  about 26 high card points</a:t>
            </a:r>
          </a:p>
          <a:p>
            <a:pPr lvl="1"/>
            <a:r>
              <a:rPr lang="en-US" dirty="0"/>
              <a:t>2 NT:  about 23 high card points</a:t>
            </a:r>
          </a:p>
          <a:p>
            <a:pPr lvl="1"/>
            <a:r>
              <a:rPr lang="en-US" dirty="0"/>
              <a:t>1 NT:  about 20 high card points</a:t>
            </a:r>
          </a:p>
          <a:p>
            <a:endParaRPr lang="en-US" dirty="0"/>
          </a:p>
          <a:p>
            <a:r>
              <a:rPr lang="en-US" dirty="0"/>
              <a:t>Determine partner’s points</a:t>
            </a:r>
          </a:p>
          <a:p>
            <a:pPr lvl="1"/>
            <a:r>
              <a:rPr lang="en-US" dirty="0"/>
              <a:t>Add your high card points plus opponents’ points and subtract from 40</a:t>
            </a:r>
          </a:p>
          <a:p>
            <a:pPr lvl="1"/>
            <a:endParaRPr lang="en-US" dirty="0"/>
          </a:p>
          <a:p>
            <a:r>
              <a:rPr lang="en-US" dirty="0"/>
              <a:t>Base your lead on helping the stronger hand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5FB7D-61F7-C08F-F5D4-E935D6C88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1D55-9F51-689B-7F0F-F492396D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 Trump Opening Leads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FCC3D-0629-A370-D840-54AA3B4DF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2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1FF6A-E65B-7312-493A-376BF73E2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DDEE4-453F-0546-E5C4-9F0134AA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Defensive Goals In a No Trump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941DB-6E91-0E3B-77F8-524EB22BE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Find a way to get your tricks before they get their tricks</a:t>
            </a:r>
          </a:p>
          <a:p>
            <a:endParaRPr lang="en-US" dirty="0"/>
          </a:p>
          <a:p>
            <a:pPr lvl="1"/>
            <a:r>
              <a:rPr lang="en-US" dirty="0"/>
              <a:t>Set up a  </a:t>
            </a:r>
            <a:r>
              <a:rPr lang="en-US" b="1" dirty="0"/>
              <a:t>long suit </a:t>
            </a:r>
            <a:r>
              <a:rPr lang="en-US" dirty="0"/>
              <a:t>if you have one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Set up your </a:t>
            </a:r>
            <a:r>
              <a:rPr lang="en-US" b="1" dirty="0"/>
              <a:t>high cards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Attack their </a:t>
            </a:r>
            <a:r>
              <a:rPr lang="en-US" b="1" dirty="0"/>
              <a:t>weakest suit </a:t>
            </a:r>
            <a:r>
              <a:rPr lang="en-US" dirty="0"/>
              <a:t>(if you can determine which suit that is)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So, first determine </a:t>
            </a:r>
            <a:r>
              <a:rPr lang="en-US" b="1" dirty="0"/>
              <a:t>which suit </a:t>
            </a:r>
            <a:r>
              <a:rPr lang="en-US" dirty="0"/>
              <a:t>to lead; then determine </a:t>
            </a:r>
            <a:r>
              <a:rPr lang="en-US" b="1" dirty="0"/>
              <a:t>which card </a:t>
            </a:r>
            <a:r>
              <a:rPr lang="en-US" dirty="0"/>
              <a:t>in that suit to lead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595E6-432F-8290-CE73-74D738E51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8668F-62D0-C786-2AD1-DA772311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 Trump Opening Leads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EDCDC-2A86-BC3A-6E05-B0FE43C0A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Graphic 7" descr="Grinning face outline with solid fill">
            <a:extLst>
              <a:ext uri="{FF2B5EF4-FFF2-40B4-BE49-F238E27FC236}">
                <a16:creationId xmlns:a16="http://schemas.microsoft.com/office/drawing/2014/main" id="{DB01EB20-E19A-9C61-FB0A-E06D1B81C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81160" y="1793875"/>
            <a:ext cx="502920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2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66CF5-EA0E-BD2B-D6B7-61E1AED6F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Opening Lead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5C0A-A346-FF34-7C1D-9AAC54A13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Lead partner’s suit</a:t>
            </a:r>
          </a:p>
          <a:p>
            <a:pPr lvl="1"/>
            <a:r>
              <a:rPr lang="en-US" dirty="0"/>
              <a:t>Lead the top of touching honors, low from 3 cards, high from 2 cards</a:t>
            </a:r>
          </a:p>
          <a:p>
            <a:endParaRPr lang="en-US" dirty="0"/>
          </a:p>
          <a:p>
            <a:r>
              <a:rPr lang="en-US" dirty="0"/>
              <a:t>Lead 4</a:t>
            </a:r>
            <a:r>
              <a:rPr lang="en-US" baseline="30000" dirty="0"/>
              <a:t>th</a:t>
            </a:r>
            <a:r>
              <a:rPr lang="en-US" dirty="0"/>
              <a:t> best from a long, unbid suit (or 4</a:t>
            </a:r>
            <a:r>
              <a:rPr lang="en-US" baseline="30000" dirty="0"/>
              <a:t>th</a:t>
            </a:r>
            <a:r>
              <a:rPr lang="en-US" dirty="0"/>
              <a:t> best in partner’s bid suit)</a:t>
            </a:r>
          </a:p>
          <a:p>
            <a:pPr lvl="1"/>
            <a:r>
              <a:rPr lang="en-US" dirty="0"/>
              <a:t>Rule of 11</a:t>
            </a:r>
          </a:p>
          <a:p>
            <a:pPr lvl="1"/>
            <a:r>
              <a:rPr lang="en-US" dirty="0"/>
              <a:t>With a long suit and a top sequence (</a:t>
            </a:r>
            <a:r>
              <a:rPr lang="en-US" b="1" dirty="0">
                <a:solidFill>
                  <a:srgbClr val="FFFF00"/>
                </a:solidFill>
              </a:rPr>
              <a:t>K</a:t>
            </a:r>
            <a:r>
              <a:rPr lang="en-US" dirty="0"/>
              <a:t>QJ, </a:t>
            </a:r>
            <a:r>
              <a:rPr lang="en-US" b="1" dirty="0">
                <a:solidFill>
                  <a:srgbClr val="FFFF00"/>
                </a:solidFill>
              </a:rPr>
              <a:t>Q</a:t>
            </a:r>
            <a:r>
              <a:rPr lang="en-US" dirty="0"/>
              <a:t>JT, etc.), lead the top of the sequence</a:t>
            </a:r>
          </a:p>
          <a:p>
            <a:endParaRPr lang="en-US" dirty="0"/>
          </a:p>
          <a:p>
            <a:r>
              <a:rPr lang="en-US" dirty="0"/>
              <a:t>Lead the top of a sequence (</a:t>
            </a:r>
            <a:r>
              <a:rPr lang="en-US" b="1" dirty="0">
                <a:solidFill>
                  <a:srgbClr val="FFFF00"/>
                </a:solidFill>
              </a:rPr>
              <a:t>K</a:t>
            </a:r>
            <a:r>
              <a:rPr lang="en-US" dirty="0"/>
              <a:t>QJ, </a:t>
            </a:r>
            <a:r>
              <a:rPr lang="en-US" b="1" dirty="0">
                <a:solidFill>
                  <a:srgbClr val="FFFF00"/>
                </a:solidFill>
              </a:rPr>
              <a:t>Q</a:t>
            </a:r>
            <a:r>
              <a:rPr lang="en-US" dirty="0"/>
              <a:t>JT, etc.)</a:t>
            </a:r>
          </a:p>
          <a:p>
            <a:endParaRPr lang="en-US" dirty="0"/>
          </a:p>
          <a:p>
            <a:r>
              <a:rPr lang="en-US" dirty="0"/>
              <a:t>Lead an unbid suit (especially if it’s hearts/spades)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FAABF-9FD0-1DFE-D859-8B383C42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A20D0-891B-34E7-1489-AD9E63A1B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 Trump Opening Leads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B31C8-82D0-E3E6-DC5E-9886DC56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26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0CA9-2DC3-E2AE-0B95-910C101A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91BCA-33F3-188B-A556-4C43E13A98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Subtract the value of the led card from 11</a:t>
            </a:r>
          </a:p>
          <a:p>
            <a:pPr lvl="1"/>
            <a:r>
              <a:rPr lang="en-US" dirty="0"/>
              <a:t>There are that number of cards </a:t>
            </a:r>
            <a:r>
              <a:rPr lang="en-US" u="sng" dirty="0"/>
              <a:t>higher</a:t>
            </a:r>
            <a:r>
              <a:rPr lang="en-US" dirty="0"/>
              <a:t> than the led card </a:t>
            </a:r>
            <a:r>
              <a:rPr lang="en-US" u="sng" dirty="0"/>
              <a:t>outside</a:t>
            </a:r>
            <a:r>
              <a:rPr lang="en-US" dirty="0"/>
              <a:t> the leader’s hand</a:t>
            </a:r>
          </a:p>
          <a:p>
            <a:endParaRPr lang="en-US" dirty="0"/>
          </a:p>
          <a:p>
            <a:r>
              <a:rPr lang="en-US" dirty="0"/>
              <a:t>Why does it work?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5AD634C-C675-F0AB-DFBD-1956E97B7D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Example:  4 led by partner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8151B-AB9B-B527-DF99-3B86AB50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0DDF4-7F21-3448-196D-F5C9CD13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39DAE-058C-8833-D8A2-63811940CF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743200" cy="365125"/>
          </a:xfrm>
        </p:spPr>
        <p:txBody>
          <a:bodyPr/>
          <a:lstStyle/>
          <a:p>
            <a:r>
              <a:rPr lang="en-US" dirty="0"/>
              <a:t>7/22/2023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C16FFAA4-8E92-53D2-4166-6734DA878059}"/>
              </a:ext>
            </a:extLst>
          </p:cNvPr>
          <p:cNvSpPr txBox="1">
            <a:spLocks/>
          </p:cNvSpPr>
          <p:nvPr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BY-NC-SA 4.0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1555A3-300C-C0AD-CD88-6146D0916A9E}"/>
              </a:ext>
            </a:extLst>
          </p:cNvPr>
          <p:cNvSpPr/>
          <p:nvPr/>
        </p:nvSpPr>
        <p:spPr>
          <a:xfrm>
            <a:off x="10043160" y="2217578"/>
            <a:ext cx="1143000" cy="3802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A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K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Q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J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T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9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8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7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D28BAF7-6119-9972-F6A6-A733B8A8ABB6}"/>
              </a:ext>
            </a:extLst>
          </p:cNvPr>
          <p:cNvSpPr/>
          <p:nvPr/>
        </p:nvSpPr>
        <p:spPr>
          <a:xfrm>
            <a:off x="10424160" y="5044440"/>
            <a:ext cx="381000" cy="35052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63B77A28-5440-0727-5EEB-AE5551E27A02}"/>
              </a:ext>
            </a:extLst>
          </p:cNvPr>
          <p:cNvSpPr/>
          <p:nvPr/>
        </p:nvSpPr>
        <p:spPr>
          <a:xfrm>
            <a:off x="10027920" y="5044440"/>
            <a:ext cx="274320" cy="7620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DB067380-B6CF-B65C-406B-89BA22933FB4}"/>
              </a:ext>
            </a:extLst>
          </p:cNvPr>
          <p:cNvSpPr/>
          <p:nvPr/>
        </p:nvSpPr>
        <p:spPr>
          <a:xfrm>
            <a:off x="9982200" y="2438400"/>
            <a:ext cx="381000" cy="254508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3A271B-ACE7-59D0-C525-269526EB85CA}"/>
              </a:ext>
            </a:extLst>
          </p:cNvPr>
          <p:cNvSpPr txBox="1"/>
          <p:nvPr/>
        </p:nvSpPr>
        <p:spPr>
          <a:xfrm>
            <a:off x="8488680" y="5181600"/>
            <a:ext cx="1173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3 cards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2A4883-6C5D-1C8E-9CBE-1EE778B20250}"/>
              </a:ext>
            </a:extLst>
          </p:cNvPr>
          <p:cNvSpPr txBox="1"/>
          <p:nvPr/>
        </p:nvSpPr>
        <p:spPr>
          <a:xfrm>
            <a:off x="8199120" y="3489960"/>
            <a:ext cx="14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10 cards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F89786-8FBD-0539-E2E1-CA54A6C0F278}"/>
              </a:ext>
            </a:extLst>
          </p:cNvPr>
          <p:cNvSpPr txBox="1"/>
          <p:nvPr/>
        </p:nvSpPr>
        <p:spPr>
          <a:xfrm>
            <a:off x="6903720" y="2516832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But 3 of them are held by partner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D66385-CF57-1498-D785-979A0FF30745}"/>
              </a:ext>
            </a:extLst>
          </p:cNvPr>
          <p:cNvSpPr txBox="1"/>
          <p:nvPr/>
        </p:nvSpPr>
        <p:spPr>
          <a:xfrm>
            <a:off x="6187440" y="3983255"/>
            <a:ext cx="3855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So, there are </a:t>
            </a:r>
            <a:r>
              <a:rPr lang="en-US" sz="2400" b="1" i="1" dirty="0">
                <a:solidFill>
                  <a:schemeClr val="bg1"/>
                </a:solidFill>
              </a:rPr>
              <a:t>7 cards </a:t>
            </a:r>
            <a:r>
              <a:rPr lang="en-US" sz="2400" b="1" dirty="0">
                <a:solidFill>
                  <a:schemeClr val="bg1"/>
                </a:solidFill>
              </a:rPr>
              <a:t>outside of the leader’s hand that are higher than 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8625C8-C53A-5B7B-1F9F-4D474902FBE6}"/>
              </a:ext>
            </a:extLst>
          </p:cNvPr>
          <p:cNvSpPr txBox="1"/>
          <p:nvPr/>
        </p:nvSpPr>
        <p:spPr>
          <a:xfrm>
            <a:off x="971773" y="499872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11 – 4 = 7</a:t>
            </a:r>
          </a:p>
        </p:txBody>
      </p:sp>
    </p:spTree>
    <p:extLst>
      <p:ext uri="{BB962C8B-B14F-4D97-AF65-F5344CB8AC3E}">
        <p14:creationId xmlns:p14="http://schemas.microsoft.com/office/powerpoint/2010/main" val="371501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A98B-6040-2D15-3A0C-3BC6F43B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11 Example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C1AFF-9362-F9CB-4AB7-08CBB1A6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7/22/2023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62AD-151E-334C-2F41-A76BC4CA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EC79-A52D-0E21-EBDC-751DE8A5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361E62-DC04-3953-0296-2E1FE4C8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9D8491-F04E-1C0A-6547-DF4B94E40411}"/>
              </a:ext>
            </a:extLst>
          </p:cNvPr>
          <p:cNvSpPr txBox="1">
            <a:spLocks/>
          </p:cNvSpPr>
          <p:nvPr/>
        </p:nvSpPr>
        <p:spPr>
          <a:xfrm>
            <a:off x="870204" y="1875434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3NT contract - West</a:t>
            </a:r>
            <a:endParaRPr lang="en-US" b="1" i="1" dirty="0">
              <a:sym typeface="Wingdings" panose="05000000000000000000" pitchFamily="2" charset="2"/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CC7615-2D26-3EFE-B58A-7C841E49AF82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4E837-E4F5-5A47-3D98-FB8E80DF1B65}"/>
              </a:ext>
            </a:extLst>
          </p:cNvPr>
          <p:cNvSpPr txBox="1"/>
          <p:nvPr/>
        </p:nvSpPr>
        <p:spPr>
          <a:xfrm>
            <a:off x="3428238" y="3867085"/>
            <a:ext cx="1277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1FC515-B59B-C8A8-C374-23882623C746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T54      952     Q4  ♣AJ863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B23DED-40C0-78C5-8398-21713CCDA8B1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J87       K874     973  ♣KT2  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8678F333-333D-35A2-91D9-3141589B020F}"/>
              </a:ext>
            </a:extLst>
          </p:cNvPr>
          <p:cNvSpPr/>
          <p:nvPr/>
        </p:nvSpPr>
        <p:spPr>
          <a:xfrm>
            <a:off x="5873496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rt with solid fill">
            <a:extLst>
              <a:ext uri="{FF2B5EF4-FFF2-40B4-BE49-F238E27FC236}">
                <a16:creationId xmlns:a16="http://schemas.microsoft.com/office/drawing/2014/main" id="{01DB064F-F795-BD60-9194-5C23DD781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51427" y="5568697"/>
            <a:ext cx="487679" cy="487679"/>
          </a:xfrm>
          <a:prstGeom prst="rect">
            <a:avLst/>
          </a:prstGeom>
        </p:spPr>
      </p:pic>
      <p:sp>
        <p:nvSpPr>
          <p:cNvPr id="17" name="Diamond 16">
            <a:extLst>
              <a:ext uri="{FF2B5EF4-FFF2-40B4-BE49-F238E27FC236}">
                <a16:creationId xmlns:a16="http://schemas.microsoft.com/office/drawing/2014/main" id="{CA0AAB9C-C714-2CD9-F83E-05D692054C08}"/>
              </a:ext>
            </a:extLst>
          </p:cNvPr>
          <p:cNvSpPr/>
          <p:nvPr/>
        </p:nvSpPr>
        <p:spPr>
          <a:xfrm>
            <a:off x="6112764" y="559183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7162A0-83BD-E86B-9CF9-E3BA4945695A}"/>
              </a:ext>
            </a:extLst>
          </p:cNvPr>
          <p:cNvSpPr txBox="1"/>
          <p:nvPr/>
        </p:nvSpPr>
        <p:spPr>
          <a:xfrm>
            <a:off x="4870703" y="4422465"/>
            <a:ext cx="2151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plays </a:t>
            </a:r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1771E2-82BA-2A96-52AB-06E2A6830D5C}"/>
              </a:ext>
            </a:extLst>
          </p:cNvPr>
          <p:cNvSpPr txBox="1"/>
          <p:nvPr/>
        </p:nvSpPr>
        <p:spPr>
          <a:xfrm>
            <a:off x="4907660" y="3062413"/>
            <a:ext cx="19175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leads </a:t>
            </a:r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56F945-35DF-CA30-D404-F097DE5DFAEC}"/>
              </a:ext>
            </a:extLst>
          </p:cNvPr>
          <p:cNvSpPr txBox="1"/>
          <p:nvPr/>
        </p:nvSpPr>
        <p:spPr>
          <a:xfrm>
            <a:off x="8653653" y="3066158"/>
            <a:ext cx="1861947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  ♠ </a:t>
            </a:r>
            <a:r>
              <a:rPr lang="en-US" sz="3600" b="1" dirty="0"/>
              <a:t>Q63      </a:t>
            </a:r>
          </a:p>
          <a:p>
            <a:r>
              <a:rPr lang="en-US" sz="3600" b="1" dirty="0"/>
              <a:t>      763</a:t>
            </a:r>
          </a:p>
          <a:p>
            <a:r>
              <a:rPr lang="en-US" sz="3600" b="1" dirty="0"/>
              <a:t>      K852</a:t>
            </a:r>
          </a:p>
          <a:p>
            <a:r>
              <a:rPr lang="en-US" sz="3600" b="1" dirty="0"/>
              <a:t>  ♣ Q97  </a:t>
            </a:r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70BC628C-D7E6-8A98-F6CD-A549C6DB8DD7}"/>
              </a:ext>
            </a:extLst>
          </p:cNvPr>
          <p:cNvSpPr/>
          <p:nvPr/>
        </p:nvSpPr>
        <p:spPr>
          <a:xfrm>
            <a:off x="8940546" y="4272789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 descr="Heart with solid fill">
            <a:extLst>
              <a:ext uri="{FF2B5EF4-FFF2-40B4-BE49-F238E27FC236}">
                <a16:creationId xmlns:a16="http://schemas.microsoft.com/office/drawing/2014/main" id="{E7A32BAB-C5F4-4095-4AB0-16BB76882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55963" y="3717641"/>
            <a:ext cx="487679" cy="487679"/>
          </a:xfrm>
          <a:prstGeom prst="rect">
            <a:avLst/>
          </a:prstGeom>
        </p:spPr>
      </p:pic>
      <p:pic>
        <p:nvPicPr>
          <p:cNvPr id="26" name="Graphic 25" descr="Heart with solid fill">
            <a:extLst>
              <a:ext uri="{FF2B5EF4-FFF2-40B4-BE49-F238E27FC236}">
                <a16:creationId xmlns:a16="http://schemas.microsoft.com/office/drawing/2014/main" id="{4F80021C-194E-3FEE-100A-17E06AAA4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59046" y="2470237"/>
            <a:ext cx="487679" cy="4876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B22AEE-87D8-83A0-DC6A-02331BBADA7A}"/>
              </a:ext>
            </a:extLst>
          </p:cNvPr>
          <p:cNvSpPr txBox="1"/>
          <p:nvPr/>
        </p:nvSpPr>
        <p:spPr>
          <a:xfrm>
            <a:off x="7021830" y="3601022"/>
            <a:ext cx="1673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 plays</a:t>
            </a:r>
            <a:r>
              <a:rPr lang="en-US" sz="3200" b="1" dirty="0"/>
              <a:t> ♣</a:t>
            </a:r>
            <a:r>
              <a:rPr lang="en-US" sz="3200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778F2F48-1D3E-7393-431F-6EF05DA6F320}"/>
              </a:ext>
            </a:extLst>
          </p:cNvPr>
          <p:cNvSpPr txBox="1">
            <a:spLocks/>
          </p:cNvSpPr>
          <p:nvPr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BY-NC-SA 4.0</a:t>
            </a:r>
          </a:p>
        </p:txBody>
      </p:sp>
    </p:spTree>
    <p:extLst>
      <p:ext uri="{BB962C8B-B14F-4D97-AF65-F5344CB8AC3E}">
        <p14:creationId xmlns:p14="http://schemas.microsoft.com/office/powerpoint/2010/main" val="196821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 animBg="1"/>
      <p:bldP spid="24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A34CE-9902-617A-61BD-0D2B04550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Trump Opening Lead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8AC8E-0097-D2B3-5B02-0F15DFEC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2582" y="182562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ysClr val="windowText" lastClr="000000"/>
                </a:solidFill>
              </a:rPr>
              <a:t>♠</a:t>
            </a:r>
            <a:r>
              <a:rPr lang="en-US" sz="2400" b="1" dirty="0"/>
              <a:t> </a:t>
            </a:r>
            <a:r>
              <a:rPr lang="en-US" sz="2800" b="1" dirty="0"/>
              <a:t>T54        952       QJT4  </a:t>
            </a:r>
            <a:r>
              <a:rPr lang="en-US" sz="2800" b="1" dirty="0">
                <a:solidFill>
                  <a:sysClr val="windowText" lastClr="000000"/>
                </a:solidFill>
              </a:rPr>
              <a:t>♣ </a:t>
            </a:r>
            <a:r>
              <a:rPr lang="en-US" sz="2800" b="1" dirty="0"/>
              <a:t>A86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>
                <a:solidFill>
                  <a:sysClr val="windowText" lastClr="000000"/>
                </a:solidFill>
              </a:rPr>
              <a:t>♠ </a:t>
            </a:r>
            <a:r>
              <a:rPr lang="en-US" sz="2800" b="1" dirty="0"/>
              <a:t>J54       K52        QJ543  </a:t>
            </a:r>
            <a:r>
              <a:rPr lang="en-US" sz="2800" b="1" dirty="0">
                <a:solidFill>
                  <a:sysClr val="windowText" lastClr="000000"/>
                </a:solidFill>
              </a:rPr>
              <a:t>♣ </a:t>
            </a:r>
            <a:r>
              <a:rPr lang="en-US" sz="2800" b="1" dirty="0"/>
              <a:t>J8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>
                <a:solidFill>
                  <a:sysClr val="windowText" lastClr="000000"/>
                </a:solidFill>
              </a:rPr>
              <a:t>♠ </a:t>
            </a:r>
            <a:r>
              <a:rPr lang="en-US" sz="2800" b="1" dirty="0"/>
              <a:t>K4       9532        842  </a:t>
            </a:r>
            <a:r>
              <a:rPr lang="en-US" sz="2800" b="1" dirty="0">
                <a:solidFill>
                  <a:sysClr val="windowText" lastClr="000000"/>
                </a:solidFill>
              </a:rPr>
              <a:t>♣ </a:t>
            </a:r>
            <a:r>
              <a:rPr lang="en-US" sz="2800" b="1" dirty="0"/>
              <a:t>AT83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sz="2400" b="1" dirty="0">
                <a:solidFill>
                  <a:sysClr val="windowText" lastClr="000000"/>
                </a:solidFill>
              </a:rPr>
              <a:t>♠ </a:t>
            </a:r>
            <a:r>
              <a:rPr lang="en-US" sz="2800" b="1" dirty="0"/>
              <a:t>42        9532        42  </a:t>
            </a:r>
            <a:r>
              <a:rPr lang="en-US" sz="2800" b="1" dirty="0">
                <a:solidFill>
                  <a:sysClr val="windowText" lastClr="000000"/>
                </a:solidFill>
              </a:rPr>
              <a:t>♣ </a:t>
            </a:r>
            <a:r>
              <a:rPr lang="en-US" sz="2800" b="1" dirty="0"/>
              <a:t>J7653</a:t>
            </a:r>
          </a:p>
          <a:p>
            <a:endParaRPr lang="en-US" sz="2800" b="1" dirty="0"/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A67B3A0-37AF-F409-7935-207D9064C1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3NT contract, no partner bid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2NT contract, no partner bid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2NT contract, partner bid spades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3NT contract, no partner bid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94761-7CBD-E9BA-AA88-6E78C112A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 Trump Opening Leads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0C88F-64B6-964E-5146-FCD396A0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F42B6-C801-09ED-45C9-F9CBA67068B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743200" cy="365125"/>
          </a:xfrm>
        </p:spPr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pic>
        <p:nvPicPr>
          <p:cNvPr id="11" name="Graphic 10" descr="Heart with solid fill">
            <a:extLst>
              <a:ext uri="{FF2B5EF4-FFF2-40B4-BE49-F238E27FC236}">
                <a16:creationId xmlns:a16="http://schemas.microsoft.com/office/drawing/2014/main" id="{46921542-3AA0-8952-D89C-5A7ABC638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2526" y="1845397"/>
            <a:ext cx="487679" cy="487679"/>
          </a:xfrm>
          <a:prstGeom prst="rect">
            <a:avLst/>
          </a:prstGeom>
        </p:spPr>
      </p:pic>
      <p:sp>
        <p:nvSpPr>
          <p:cNvPr id="12" name="Diamond 11">
            <a:extLst>
              <a:ext uri="{FF2B5EF4-FFF2-40B4-BE49-F238E27FC236}">
                <a16:creationId xmlns:a16="http://schemas.microsoft.com/office/drawing/2014/main" id="{A1A92BBE-1C1A-1452-0D58-BFFCAE602BCC}"/>
              </a:ext>
            </a:extLst>
          </p:cNvPr>
          <p:cNvSpPr/>
          <p:nvPr/>
        </p:nvSpPr>
        <p:spPr>
          <a:xfrm>
            <a:off x="3130296" y="18595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Heart with solid fill">
            <a:extLst>
              <a:ext uri="{FF2B5EF4-FFF2-40B4-BE49-F238E27FC236}">
                <a16:creationId xmlns:a16="http://schemas.microsoft.com/office/drawing/2014/main" id="{79D04B41-FEF1-CB12-06C0-DACF73771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15846" y="2835997"/>
            <a:ext cx="487679" cy="487679"/>
          </a:xfrm>
          <a:prstGeom prst="rect">
            <a:avLst/>
          </a:prstGeom>
        </p:spPr>
      </p:pic>
      <p:sp>
        <p:nvSpPr>
          <p:cNvPr id="14" name="Diamond 13">
            <a:extLst>
              <a:ext uri="{FF2B5EF4-FFF2-40B4-BE49-F238E27FC236}">
                <a16:creationId xmlns:a16="http://schemas.microsoft.com/office/drawing/2014/main" id="{A1E0FAAC-AC9E-8FA4-4285-2E03BDD7CFD0}"/>
              </a:ext>
            </a:extLst>
          </p:cNvPr>
          <p:cNvSpPr/>
          <p:nvPr/>
        </p:nvSpPr>
        <p:spPr>
          <a:xfrm>
            <a:off x="3099816" y="2850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5D8F51C8-6EB1-B706-4D3C-F52BDCF2D069}"/>
              </a:ext>
            </a:extLst>
          </p:cNvPr>
          <p:cNvSpPr/>
          <p:nvPr/>
        </p:nvSpPr>
        <p:spPr>
          <a:xfrm>
            <a:off x="3176016" y="388645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rt with solid fill">
            <a:extLst>
              <a:ext uri="{FF2B5EF4-FFF2-40B4-BE49-F238E27FC236}">
                <a16:creationId xmlns:a16="http://schemas.microsoft.com/office/drawing/2014/main" id="{31011D3E-FD3D-4CBD-EA23-DB8BE6648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09166" y="3857077"/>
            <a:ext cx="487679" cy="487679"/>
          </a:xfrm>
          <a:prstGeom prst="rect">
            <a:avLst/>
          </a:prstGeom>
        </p:spPr>
      </p:pic>
      <p:pic>
        <p:nvPicPr>
          <p:cNvPr id="17" name="Graphic 16" descr="Heart with solid fill">
            <a:extLst>
              <a:ext uri="{FF2B5EF4-FFF2-40B4-BE49-F238E27FC236}">
                <a16:creationId xmlns:a16="http://schemas.microsoft.com/office/drawing/2014/main" id="{785AE970-88A6-C66D-282D-353646CF2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54886" y="4878157"/>
            <a:ext cx="487679" cy="487679"/>
          </a:xfrm>
          <a:prstGeom prst="rect">
            <a:avLst/>
          </a:prstGeom>
        </p:spPr>
      </p:pic>
      <p:sp>
        <p:nvSpPr>
          <p:cNvPr id="18" name="Diamond 17">
            <a:extLst>
              <a:ext uri="{FF2B5EF4-FFF2-40B4-BE49-F238E27FC236}">
                <a16:creationId xmlns:a16="http://schemas.microsoft.com/office/drawing/2014/main" id="{C029EE6A-832B-4757-1210-8B9E10D8DDC5}"/>
              </a:ext>
            </a:extLst>
          </p:cNvPr>
          <p:cNvSpPr/>
          <p:nvPr/>
        </p:nvSpPr>
        <p:spPr>
          <a:xfrm>
            <a:off x="3221736" y="487705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1DEA889-6A06-13B4-0FE7-5A620925AB3F}"/>
              </a:ext>
            </a:extLst>
          </p:cNvPr>
          <p:cNvSpPr/>
          <p:nvPr/>
        </p:nvSpPr>
        <p:spPr>
          <a:xfrm>
            <a:off x="3499102" y="1825625"/>
            <a:ext cx="265178" cy="44208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788382-55D5-51E2-483E-88B8F2923F8E}"/>
              </a:ext>
            </a:extLst>
          </p:cNvPr>
          <p:cNvSpPr/>
          <p:nvPr/>
        </p:nvSpPr>
        <p:spPr>
          <a:xfrm>
            <a:off x="3986782" y="2846705"/>
            <a:ext cx="262891" cy="40817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D08F56-8852-D429-F890-1BF116B69905}"/>
              </a:ext>
            </a:extLst>
          </p:cNvPr>
          <p:cNvSpPr/>
          <p:nvPr/>
        </p:nvSpPr>
        <p:spPr>
          <a:xfrm>
            <a:off x="1182622" y="3883025"/>
            <a:ext cx="262891" cy="40817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1CA807F-4D4F-3895-DD4B-9354BA4C4B0C}"/>
              </a:ext>
            </a:extLst>
          </p:cNvPr>
          <p:cNvSpPr/>
          <p:nvPr/>
        </p:nvSpPr>
        <p:spPr>
          <a:xfrm>
            <a:off x="2212085" y="4888865"/>
            <a:ext cx="387856" cy="47697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Defensive Hand Evaluation</a:t>
            </a:r>
          </a:p>
          <a:p>
            <a:pPr lvl="1"/>
            <a:r>
              <a:rPr lang="en-US" dirty="0"/>
              <a:t>Determine opponents’ points based on contract level</a:t>
            </a:r>
          </a:p>
          <a:p>
            <a:pPr lvl="1"/>
            <a:r>
              <a:rPr lang="en-US" dirty="0"/>
              <a:t>Determine partner’s points by subtracting from 40</a:t>
            </a:r>
          </a:p>
          <a:p>
            <a:endParaRPr lang="en-US" dirty="0"/>
          </a:p>
          <a:p>
            <a:r>
              <a:rPr lang="en-US" dirty="0"/>
              <a:t>No trump opening lead options</a:t>
            </a:r>
          </a:p>
          <a:p>
            <a:pPr lvl="1"/>
            <a:r>
              <a:rPr lang="en-US" dirty="0"/>
              <a:t>Partner’s suit</a:t>
            </a:r>
          </a:p>
          <a:p>
            <a:pPr lvl="1"/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best from long suit</a:t>
            </a:r>
          </a:p>
          <a:p>
            <a:pPr lvl="1"/>
            <a:r>
              <a:rPr lang="en-US" dirty="0"/>
              <a:t>Top of sequence</a:t>
            </a:r>
          </a:p>
          <a:p>
            <a:pPr lvl="1"/>
            <a:r>
              <a:rPr lang="en-US" dirty="0"/>
              <a:t>Unbid suit</a:t>
            </a:r>
          </a:p>
          <a:p>
            <a:endParaRPr lang="en-US" dirty="0"/>
          </a:p>
          <a:p>
            <a:r>
              <a:rPr lang="en-US" dirty="0"/>
              <a:t>Rule of 11</a:t>
            </a:r>
          </a:p>
          <a:p>
            <a:pPr lvl="1"/>
            <a:r>
              <a:rPr lang="en-US" dirty="0"/>
              <a:t>Subtract partner’s led card from 11:  that is the number of cards higher than partner’s lead</a:t>
            </a:r>
          </a:p>
          <a:p>
            <a:pPr lvl="1"/>
            <a:r>
              <a:rPr lang="en-US" dirty="0"/>
              <a:t>Play the appropriate card to knock out opponents’ high cards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 Trump Opening Leads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14367</TotalTime>
  <Words>725</Words>
  <Application>Microsoft Office PowerPoint</Application>
  <PresentationFormat>Widescreen</PresentationFormat>
  <Paragraphs>145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1_Office Theme</vt:lpstr>
      <vt:lpstr>Mini-Lesson: No Trump Opening Leads</vt:lpstr>
      <vt:lpstr>Objective for Mini-Lesson</vt:lpstr>
      <vt:lpstr>Defensive Hand Evaluation</vt:lpstr>
      <vt:lpstr>Defensive Goals In a No Trump Contract</vt:lpstr>
      <vt:lpstr>No Trump Opening Lead Options</vt:lpstr>
      <vt:lpstr>Rule of 11</vt:lpstr>
      <vt:lpstr>Rule of 11 Example</vt:lpstr>
      <vt:lpstr>No Trump Opening Lead Examples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229</cp:revision>
  <dcterms:created xsi:type="dcterms:W3CDTF">2022-01-11T02:01:08Z</dcterms:created>
  <dcterms:modified xsi:type="dcterms:W3CDTF">2025-03-14T02:28:23Z</dcterms:modified>
</cp:coreProperties>
</file>