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359" r:id="rId3"/>
    <p:sldId id="360" r:id="rId4"/>
    <p:sldId id="365" r:id="rId5"/>
    <p:sldId id="362" r:id="rId6"/>
    <p:sldId id="361" r:id="rId7"/>
    <p:sldId id="363" r:id="rId8"/>
    <p:sldId id="364" r:id="rId9"/>
    <p:sldId id="366" r:id="rId10"/>
    <p:sldId id="367" r:id="rId11"/>
    <p:sldId id="320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7" autoAdjust="0"/>
    <p:restoredTop sz="86657" autoAdjust="0"/>
  </p:normalViewPr>
  <p:slideViewPr>
    <p:cSldViewPr snapToGrid="0">
      <p:cViewPr varScale="1">
        <p:scale>
          <a:sx n="50" d="100"/>
          <a:sy n="50" d="100"/>
        </p:scale>
        <p:origin x="14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Creative Commons license: BY-SA 4.0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Negative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Creative Commons license: BY-SA 4.0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Creative Commons license: BY-SA 4.0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Negative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Mini-Lesson:</a:t>
            </a:r>
            <a:br>
              <a:rPr lang="en-US" dirty="0"/>
            </a:br>
            <a:r>
              <a:rPr lang="en-US" dirty="0"/>
              <a:t>Negative Doubles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26BC2C-6090-91EB-6029-EF2D08B9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45F6F0-E977-11D9-85BB-11CE6E74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0E250-4BED-99E1-A261-03F91A87B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68606C65-AB8B-EEA6-4206-53FA61B1C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443" y="500062"/>
            <a:ext cx="10515600" cy="1325563"/>
          </a:xfrm>
        </p:spPr>
        <p:txBody>
          <a:bodyPr/>
          <a:lstStyle/>
          <a:p>
            <a:r>
              <a:rPr lang="en-US" dirty="0"/>
              <a:t>Negative Double Example 5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D83232A9-0E49-8FCE-D52D-69DB8EA6E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04F1A-BCA3-6A99-4E39-5391F760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F61DC-2F8C-72A0-86BB-135717870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5197C3-699D-FDA8-464A-32F9EB86101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29597C-A7E8-771E-1F05-E7A1613DB96B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B490EA-0E4F-B82B-E79B-C6B1754F355B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K852      Q874    92    ♣K62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9984EC-C208-60B1-815A-D87B5DDE02E5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QJ43     A5     KT6  ♣QJT3  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E8E9E66E-44D2-CDCA-0A3F-D778A0CA2847}"/>
              </a:ext>
            </a:extLst>
          </p:cNvPr>
          <p:cNvSpPr/>
          <p:nvPr/>
        </p:nvSpPr>
        <p:spPr>
          <a:xfrm>
            <a:off x="6245117" y="248437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2C3CF97A-ECD3-3A88-A944-09F1E90AF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75337" y="5568697"/>
            <a:ext cx="487679" cy="487679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BBC7BE3A-4578-F108-C1BE-393129D49E48}"/>
              </a:ext>
            </a:extLst>
          </p:cNvPr>
          <p:cNvSpPr/>
          <p:nvPr/>
        </p:nvSpPr>
        <p:spPr>
          <a:xfrm>
            <a:off x="5879473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E8CB96-6A9E-BDAD-0DC0-EB32DE8CD5D6}"/>
              </a:ext>
            </a:extLst>
          </p:cNvPr>
          <p:cNvSpPr txBox="1"/>
          <p:nvPr/>
        </p:nvSpPr>
        <p:spPr>
          <a:xfrm>
            <a:off x="4836296" y="4296853"/>
            <a:ext cx="218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bids 1C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5D9884-7DA7-39D7-3C3E-924E8E7142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5153B279-0317-7782-9B9F-C2108BE20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24341" y="2467357"/>
            <a:ext cx="487679" cy="48767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6735726-CDE6-6815-0260-062B169AD442}"/>
              </a:ext>
            </a:extLst>
          </p:cNvPr>
          <p:cNvSpPr txBox="1"/>
          <p:nvPr/>
        </p:nvSpPr>
        <p:spPr>
          <a:xfrm>
            <a:off x="2419350" y="3679517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bids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1D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2D98E3-4C6F-F225-0CE1-DA29A7F8F970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DB6A4D-AEEF-38E1-AD13-ABE4065F476C}"/>
              </a:ext>
            </a:extLst>
          </p:cNvPr>
          <p:cNvSpPr txBox="1"/>
          <p:nvPr/>
        </p:nvSpPr>
        <p:spPr>
          <a:xfrm>
            <a:off x="4978734" y="3062413"/>
            <a:ext cx="1792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doubles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C356462-ECD2-ED30-B720-67F06DD15E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90462" y="3500446"/>
            <a:ext cx="633984" cy="1001695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E1070CB8-4F6E-6D4B-18A1-E3FC515D7A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5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Negative double requirements</a:t>
            </a:r>
          </a:p>
          <a:p>
            <a:pPr lvl="1"/>
            <a:r>
              <a:rPr lang="en-US" dirty="0"/>
              <a:t>6+ points (more at higher levels) plus support for unbid major(s)</a:t>
            </a:r>
          </a:p>
          <a:p>
            <a:endParaRPr lang="en-US" dirty="0"/>
          </a:p>
          <a:p>
            <a:r>
              <a:rPr lang="en-US" dirty="0"/>
              <a:t>When is a double a negative double?</a:t>
            </a:r>
          </a:p>
          <a:p>
            <a:pPr lvl="1"/>
            <a:r>
              <a:rPr lang="en-US" dirty="0"/>
              <a:t>After  an opponent overcall up to 2S (or higher, by partnership agreement).</a:t>
            </a:r>
          </a:p>
          <a:p>
            <a:endParaRPr lang="en-US" dirty="0"/>
          </a:p>
          <a:p>
            <a:r>
              <a:rPr lang="en-US" dirty="0"/>
              <a:t>Rebids by opener after negative doubles</a:t>
            </a:r>
          </a:p>
          <a:p>
            <a:pPr lvl="1"/>
            <a:r>
              <a:rPr lang="en-US" dirty="0"/>
              <a:t>Support doubler’s proposed suit</a:t>
            </a:r>
          </a:p>
          <a:p>
            <a:pPr lvl="1"/>
            <a:r>
              <a:rPr lang="en-US" dirty="0"/>
              <a:t>Rebid  opener’s own long suit</a:t>
            </a:r>
          </a:p>
          <a:p>
            <a:pPr lvl="1"/>
            <a:r>
              <a:rPr lang="en-US" dirty="0"/>
              <a:t>Bid no trump with a stopper in </a:t>
            </a:r>
            <a:r>
              <a:rPr lang="en-US" dirty="0" err="1"/>
              <a:t>overcaller’s</a:t>
            </a:r>
            <a:r>
              <a:rPr lang="en-US" dirty="0"/>
              <a:t> suit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Negative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90BDE-6C22-5379-3E85-B930DBEF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0C9A-DCEA-876E-CFAA-93AC28926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Objective for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1F668-D4EC-2081-9C4B-75599F0A1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use a negative double</a:t>
            </a:r>
          </a:p>
          <a:p>
            <a:pPr lvl="1"/>
            <a:r>
              <a:rPr lang="en-US" dirty="0"/>
              <a:t>Hand requirements for a negative double</a:t>
            </a:r>
          </a:p>
          <a:p>
            <a:pPr lvl="1"/>
            <a:r>
              <a:rPr lang="en-US" dirty="0"/>
              <a:t>Rebids after a negative double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When to use a negative double</a:t>
            </a:r>
          </a:p>
          <a:p>
            <a:pPr lvl="1"/>
            <a:r>
              <a:rPr lang="en-US" dirty="0"/>
              <a:t>When not to use a negative double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89DF2-EA17-FE26-B8DF-573F8756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err="1"/>
              <a:t>Negatuve</a:t>
            </a:r>
            <a:r>
              <a:rPr lang="en-US" dirty="0"/>
              <a:t>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0A5D5-0DA9-6CC9-4970-9ABE0F3D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A2A49-A88E-2988-0A39-A3A0821636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6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A3071-CF8D-D360-AA69-99A40D3C9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 Takeout 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B49C8-16C8-C783-5006-461016973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talked about </a:t>
            </a:r>
            <a:r>
              <a:rPr lang="en-US" b="1" dirty="0"/>
              <a:t>takeout doubles </a:t>
            </a:r>
            <a:r>
              <a:rPr lang="en-US" dirty="0"/>
              <a:t>in a previous mini-lesson.</a:t>
            </a:r>
          </a:p>
          <a:p>
            <a:endParaRPr lang="en-US" dirty="0"/>
          </a:p>
          <a:p>
            <a:pPr lvl="1"/>
            <a:r>
              <a:rPr lang="en-US" dirty="0"/>
              <a:t>Takeout doubles are made after an </a:t>
            </a:r>
            <a:r>
              <a:rPr lang="en-US" u="sng" dirty="0"/>
              <a:t>opening bid </a:t>
            </a:r>
            <a:r>
              <a:rPr lang="en-US" dirty="0"/>
              <a:t>by the opponents.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takeout double indicates opening hand points (13+).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takeout double shows support for the unbid suits, especially unbid major(s).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takeout double </a:t>
            </a:r>
            <a:r>
              <a:rPr lang="en-US" dirty="0"/>
              <a:t>is made to </a:t>
            </a:r>
            <a:r>
              <a:rPr lang="en-US" u="sng" dirty="0"/>
              <a:t>compete</a:t>
            </a:r>
            <a:r>
              <a:rPr lang="en-US" dirty="0"/>
              <a:t> for the contract.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F70A-E64B-78C0-2F22-ECC40DD9A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FB42B-19FE-044B-0832-C866D020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79C0AC-D5F6-ECDE-F66A-F81D7BB4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1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E25C7-EF08-4EDC-D95D-32FC56470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6590-CE8F-BF2D-2344-301945D0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31A6B-0A03-DA03-0868-CECA29CC2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negative double </a:t>
            </a:r>
            <a:r>
              <a:rPr lang="en-US" dirty="0"/>
              <a:t>is made after an </a:t>
            </a:r>
            <a:r>
              <a:rPr lang="en-US" u="sng" dirty="0"/>
              <a:t>overcall</a:t>
            </a:r>
            <a:r>
              <a:rPr lang="en-US" dirty="0"/>
              <a:t> by the opponents.</a:t>
            </a:r>
          </a:p>
          <a:p>
            <a:pPr lvl="1"/>
            <a:r>
              <a:rPr lang="en-US" dirty="0"/>
              <a:t>Example:  1D – 1S – </a:t>
            </a:r>
            <a:r>
              <a:rPr lang="en-US" b="1" dirty="0"/>
              <a:t>double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negative double </a:t>
            </a:r>
            <a:r>
              <a:rPr lang="en-US" dirty="0"/>
              <a:t>indicates 6+ points.</a:t>
            </a:r>
          </a:p>
          <a:p>
            <a:pPr lvl="1"/>
            <a:r>
              <a:rPr lang="en-US" dirty="0"/>
              <a:t>More points if partner must bid at the 2 level (8+ points) or 3 level (10+ points)</a:t>
            </a:r>
          </a:p>
          <a:p>
            <a:endParaRPr lang="en-US" dirty="0"/>
          </a:p>
          <a:p>
            <a:r>
              <a:rPr lang="en-US" dirty="0"/>
              <a:t>A negative double indicates support for the unbid major(s).</a:t>
            </a:r>
          </a:p>
          <a:p>
            <a:pPr lvl="1"/>
            <a:r>
              <a:rPr lang="en-US" dirty="0"/>
              <a:t>It usually is made with support for the other unbid suit as well.</a:t>
            </a:r>
          </a:p>
          <a:p>
            <a:pPr lvl="1"/>
            <a:r>
              <a:rPr lang="en-US" dirty="0"/>
              <a:t>Alternatively, responder may have support for opener’s original suit.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negative double </a:t>
            </a:r>
            <a:r>
              <a:rPr lang="en-US" dirty="0"/>
              <a:t>is made to </a:t>
            </a:r>
            <a:r>
              <a:rPr lang="en-US" u="sng" dirty="0"/>
              <a:t>compete</a:t>
            </a:r>
            <a:r>
              <a:rPr lang="en-US" dirty="0"/>
              <a:t> for the contract.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33683-210B-41F4-B136-1E8D7373C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EAC2F-BAB9-53B2-2D3C-012A6C4CA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0811F33-1013-C11F-868B-639E79189F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12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03A1-80C1-0BCA-FABC-5F53984F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Use/Not Use the Negative 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23B02-737F-CAD8-7076-C289C2F9D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Start by assuming a negative double on any overcall up to 2S.</a:t>
            </a:r>
          </a:p>
          <a:p>
            <a:pPr lvl="1"/>
            <a:r>
              <a:rPr lang="en-US" dirty="0"/>
              <a:t>More experienced players extend that range to 3S or up to 4H.</a:t>
            </a:r>
          </a:p>
          <a:p>
            <a:pPr lvl="1"/>
            <a:r>
              <a:rPr lang="en-US" dirty="0"/>
              <a:t>Expert players often play negative doubles on all overcalls at any level.</a:t>
            </a:r>
          </a:p>
          <a:p>
            <a:endParaRPr lang="en-US" dirty="0"/>
          </a:p>
          <a:p>
            <a:r>
              <a:rPr lang="en-US" dirty="0"/>
              <a:t>Don’t use the negative double without 4-card support for the unbid major.</a:t>
            </a:r>
          </a:p>
          <a:p>
            <a:endParaRPr lang="en-US" dirty="0"/>
          </a:p>
          <a:p>
            <a:r>
              <a:rPr lang="en-US" dirty="0"/>
              <a:t>With 5+ cards in the unbid major, you may bid the suit directly.</a:t>
            </a:r>
          </a:p>
          <a:p>
            <a:pPr lvl="1"/>
            <a:r>
              <a:rPr lang="en-US" dirty="0"/>
              <a:t>Example:  1C – 1H – 1S shows 5+ spades.</a:t>
            </a:r>
          </a:p>
          <a:p>
            <a:pPr lvl="1"/>
            <a:r>
              <a:rPr lang="en-US" dirty="0"/>
              <a:t>Example:  1C – 1H – double indicates 4 spades.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4DE21-4885-FAB0-EBA8-47DE0A4C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D0C20-6CB3-A641-F98C-4935E1A7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E89E4-E83F-A4F2-824B-2539CF79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6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48EB215D-36F5-258F-CDA8-3AD44DFE6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Double Example 1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AE2D0BDB-6289-5D9C-5813-2A935FF63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6B4C1-CE35-E0B8-8320-D7B669C75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FDD46-5DE9-E5D4-EA51-C596DF6BE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2498C3-F5DB-4FAB-9D0D-8426738F4EF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DF2F84-8437-EE87-CA09-2A713D75311D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664511-3967-FBEF-5E65-B6197F26F182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98     8764    A982   ♣KJ8 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CDD500-D2AC-22A4-43DE-01D1DB686CC9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K4    AJ32    KT63  ♣QT3  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68163290-BD37-3C1D-CB20-B32F2930F2DB}"/>
              </a:ext>
            </a:extLst>
          </p:cNvPr>
          <p:cNvSpPr/>
          <p:nvPr/>
        </p:nvSpPr>
        <p:spPr>
          <a:xfrm>
            <a:off x="5772677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A7FC2991-8E06-363E-8187-C855E8C3E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48617" y="5568697"/>
            <a:ext cx="487679" cy="487679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17CEE887-84B4-62EC-720C-F0E707363D84}"/>
              </a:ext>
            </a:extLst>
          </p:cNvPr>
          <p:cNvSpPr/>
          <p:nvPr/>
        </p:nvSpPr>
        <p:spPr>
          <a:xfrm>
            <a:off x="5711833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044DA-3035-51EA-F34C-3B556D5FC452}"/>
              </a:ext>
            </a:extLst>
          </p:cNvPr>
          <p:cNvSpPr txBox="1"/>
          <p:nvPr/>
        </p:nvSpPr>
        <p:spPr>
          <a:xfrm>
            <a:off x="4836296" y="4296853"/>
            <a:ext cx="218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bids 1D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0D5C0C8-7FE3-9CFD-EDAC-C8A5C9DA16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9DB65280-742B-1682-BE79-950682C000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2861" y="2467357"/>
            <a:ext cx="487679" cy="48767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FABCE89-F1EB-838A-6B9E-61A4961EE2A6}"/>
              </a:ext>
            </a:extLst>
          </p:cNvPr>
          <p:cNvSpPr txBox="1"/>
          <p:nvPr/>
        </p:nvSpPr>
        <p:spPr>
          <a:xfrm>
            <a:off x="2419350" y="3679517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bids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1S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7F10A5-8819-6715-A249-BAB367F0A9BC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0B3B61-C8DF-DF3F-A0E3-E1A1243D1231}"/>
              </a:ext>
            </a:extLst>
          </p:cNvPr>
          <p:cNvSpPr txBox="1"/>
          <p:nvPr/>
        </p:nvSpPr>
        <p:spPr>
          <a:xfrm>
            <a:off x="4978734" y="3062413"/>
            <a:ext cx="1792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doubles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10DDAF4-C2CC-E91E-4EA8-474C031FFE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90462" y="3500446"/>
            <a:ext cx="633984" cy="1001695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13C38D15-49AB-99BD-5A0D-CBE87494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6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63245-96C8-579F-4E75-A0D63C164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207BE708-0528-80BE-EAF3-2A31B6DC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Double Example 2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CDB70CDB-19F4-8DD8-181A-603836CBD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74A46-D72B-15CB-2BE2-8DD0C488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7E06E-3414-A94C-63AB-E55D509E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4F3878-EA46-22B5-5A10-3896FF9BF70C}"/>
              </a:ext>
            </a:extLst>
          </p:cNvPr>
          <p:cNvSpPr txBox="1">
            <a:spLocks/>
          </p:cNvSpPr>
          <p:nvPr/>
        </p:nvSpPr>
        <p:spPr>
          <a:xfrm>
            <a:off x="926357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78EF8B-EF46-E298-73F6-0A883F97A26D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F2685-A247-18C7-20C9-4018F3428E3F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9852     J764     A2    ♣KJ6 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43B46F-4BEB-82F5-2F46-81D75A1A1988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AK     AQ82     KT63  ♣QT3  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B49DFEC6-DE89-F077-7DA4-4180B679525B}"/>
              </a:ext>
            </a:extLst>
          </p:cNvPr>
          <p:cNvSpPr/>
          <p:nvPr/>
        </p:nvSpPr>
        <p:spPr>
          <a:xfrm>
            <a:off x="6184157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655C3A9D-F503-33C2-9C67-9CA3E4157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7177" y="5568697"/>
            <a:ext cx="487679" cy="487679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1AA5E201-B7C8-C7DC-F2AA-2E9F4FF480CA}"/>
              </a:ext>
            </a:extLst>
          </p:cNvPr>
          <p:cNvSpPr/>
          <p:nvPr/>
        </p:nvSpPr>
        <p:spPr>
          <a:xfrm>
            <a:off x="5848993" y="559183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F0D3BC-B0B6-4507-FC59-83060981DE5C}"/>
              </a:ext>
            </a:extLst>
          </p:cNvPr>
          <p:cNvSpPr txBox="1"/>
          <p:nvPr/>
        </p:nvSpPr>
        <p:spPr>
          <a:xfrm>
            <a:off x="4836296" y="4296853"/>
            <a:ext cx="218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bids 1D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314877C-625A-C9D8-4B1A-3C7A623946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7698E861-F618-9527-711D-77E530491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09101" y="2467357"/>
            <a:ext cx="487679" cy="48767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39C4797-0105-1A0D-0FBD-772CE987F337}"/>
              </a:ext>
            </a:extLst>
          </p:cNvPr>
          <p:cNvSpPr txBox="1"/>
          <p:nvPr/>
        </p:nvSpPr>
        <p:spPr>
          <a:xfrm>
            <a:off x="2419350" y="3679517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bids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2C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BEC560-8D85-D2BF-02A8-118A16FAB465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B2ECB7-F012-FCF8-1686-239D7238E0AF}"/>
              </a:ext>
            </a:extLst>
          </p:cNvPr>
          <p:cNvSpPr txBox="1"/>
          <p:nvPr/>
        </p:nvSpPr>
        <p:spPr>
          <a:xfrm>
            <a:off x="4978734" y="3062413"/>
            <a:ext cx="1792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doubles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02722E1-F3E6-36B0-BDE4-E475A996E5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90462" y="3500446"/>
            <a:ext cx="633984" cy="1001695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7FC2FF3A-4B16-1463-9D3D-768F0139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2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C3551-1513-5B01-1DC3-DF4274782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8B7BCBC1-65A4-C310-77E8-69184444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Double Example 3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07C8E547-8BDE-CFA8-2A61-6F4448FDF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20FE4-8787-9EDB-41B5-D150AB22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333F-4385-E6E9-18F5-5C42E3E81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B19FDFB-2941-AD47-EDB4-2AB0AB626F7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7DD166-46DF-B676-2E4B-EBE7E10B4696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0E047B-A261-A318-6FC1-62C59A3ABA4D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K9852      74     A2   ♣K862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C7443A-6B9F-7D3D-1641-DC3FA2E1422D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QT4     A6     KT6  ♣QJT93  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07A9B176-578A-CF59-968A-D455433E2F1F}"/>
              </a:ext>
            </a:extLst>
          </p:cNvPr>
          <p:cNvSpPr/>
          <p:nvPr/>
        </p:nvSpPr>
        <p:spPr>
          <a:xfrm>
            <a:off x="5986037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13D6BDA6-0FFF-8B72-B9F7-B2A0B7551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6737" y="5568697"/>
            <a:ext cx="487679" cy="487679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6E4ADA1E-12E4-0E81-B64D-F4E952535798}"/>
              </a:ext>
            </a:extLst>
          </p:cNvPr>
          <p:cNvSpPr/>
          <p:nvPr/>
        </p:nvSpPr>
        <p:spPr>
          <a:xfrm>
            <a:off x="5666113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7AA1B7-AD3F-D4EB-8D66-28D3999D6468}"/>
              </a:ext>
            </a:extLst>
          </p:cNvPr>
          <p:cNvSpPr txBox="1"/>
          <p:nvPr/>
        </p:nvSpPr>
        <p:spPr>
          <a:xfrm>
            <a:off x="4836296" y="4296853"/>
            <a:ext cx="218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bids 1C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5414D95-6515-FDA1-E6F7-5F4796F23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46A5DDB2-6607-5631-7D27-83271FE67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2941" y="2467357"/>
            <a:ext cx="487679" cy="48767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860105E-B4D3-F081-C694-704FF6C13FA3}"/>
              </a:ext>
            </a:extLst>
          </p:cNvPr>
          <p:cNvSpPr txBox="1"/>
          <p:nvPr/>
        </p:nvSpPr>
        <p:spPr>
          <a:xfrm>
            <a:off x="2419350" y="3679517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bids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1H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3C9F98-EF58-E4B1-2500-E798C3736EAF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37A541-C293-D242-CDA5-34E5EE51EDB7}"/>
              </a:ext>
            </a:extLst>
          </p:cNvPr>
          <p:cNvSpPr txBox="1"/>
          <p:nvPr/>
        </p:nvSpPr>
        <p:spPr>
          <a:xfrm>
            <a:off x="4978734" y="3062413"/>
            <a:ext cx="1792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bids 1S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AB52BC6-6529-CE67-D9CD-75F8EF7F46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90462" y="3500446"/>
            <a:ext cx="633984" cy="1001695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282B2C1D-A23A-789D-8552-1A6C1BA2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66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4B1FF-01E2-8F7E-9F55-416A7F9BA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1324AEB2-A44C-C054-CF0E-C53EC0444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443" y="500062"/>
            <a:ext cx="10515600" cy="1325563"/>
          </a:xfrm>
        </p:spPr>
        <p:txBody>
          <a:bodyPr/>
          <a:lstStyle/>
          <a:p>
            <a:r>
              <a:rPr lang="en-US" dirty="0"/>
              <a:t>Negative Double Example 4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A049B5FE-9F5C-747A-16D0-AE6B8643F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BC966-7343-9D48-A670-6301DDCC1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Negative Doubles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8B8A4-87A4-203A-FDCB-ED06EF984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09B839-D9C3-6DB0-4952-369A1401A95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D0BF39-FB7F-9B83-11E1-CC7416CBA4E1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C81444-5EF2-1DB3-139D-79F3AEA6279F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K852      74    AJ32    ♣K62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3086B8-4C99-322C-CAAA-2FF7A035EF33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QT43     AQ     KT6  ♣QJT3  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83570604-23B2-6334-44AE-8AC6AE085374}"/>
              </a:ext>
            </a:extLst>
          </p:cNvPr>
          <p:cNvSpPr/>
          <p:nvPr/>
        </p:nvSpPr>
        <p:spPr>
          <a:xfrm>
            <a:off x="5803157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22EAB3E2-D704-5B6B-CDDE-CD8A7FFF0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75337" y="5568697"/>
            <a:ext cx="487679" cy="487679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D7E5765-C8E9-030B-D33B-EB0635661706}"/>
              </a:ext>
            </a:extLst>
          </p:cNvPr>
          <p:cNvSpPr/>
          <p:nvPr/>
        </p:nvSpPr>
        <p:spPr>
          <a:xfrm>
            <a:off x="5909953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F10107-DAB4-FEF7-B0B5-7248E6E676AD}"/>
              </a:ext>
            </a:extLst>
          </p:cNvPr>
          <p:cNvSpPr txBox="1"/>
          <p:nvPr/>
        </p:nvSpPr>
        <p:spPr>
          <a:xfrm>
            <a:off x="4836296" y="4296853"/>
            <a:ext cx="2185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bids 1C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77F413E-33EC-930D-B67F-5401A299D2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CD5A6CE6-6E51-E1ED-CE36-E892E7C32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70061" y="2467357"/>
            <a:ext cx="487679" cy="48767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757613A-8618-817E-AB05-E93795126171}"/>
              </a:ext>
            </a:extLst>
          </p:cNvPr>
          <p:cNvSpPr txBox="1"/>
          <p:nvPr/>
        </p:nvSpPr>
        <p:spPr>
          <a:xfrm>
            <a:off x="2419350" y="3679517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bids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2H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46E82F9-787E-9B74-A9F7-C85691B4D4F8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3468B7-964C-5348-D068-006B89367A99}"/>
              </a:ext>
            </a:extLst>
          </p:cNvPr>
          <p:cNvSpPr txBox="1"/>
          <p:nvPr/>
        </p:nvSpPr>
        <p:spPr>
          <a:xfrm>
            <a:off x="4978734" y="3062413"/>
            <a:ext cx="1792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doubles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DB43175-BA4D-AA94-7715-BBD4A4A4BA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90462" y="3500446"/>
            <a:ext cx="633984" cy="1001695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0C49A5D3-E04C-FAD3-5837-C9F805BC30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Creative Commons license: BY-SA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8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15556</TotalTime>
  <Words>655</Words>
  <Application>Microsoft Office PowerPoint</Application>
  <PresentationFormat>Widescreen</PresentationFormat>
  <Paragraphs>132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 Theme</vt:lpstr>
      <vt:lpstr>Mini-Lesson: Negative Doubles</vt:lpstr>
      <vt:lpstr>Objective for Mini-Lesson</vt:lpstr>
      <vt:lpstr>Recap:  Takeout Double</vt:lpstr>
      <vt:lpstr>Negative Double</vt:lpstr>
      <vt:lpstr>When to Use/Not Use the Negative Double</vt:lpstr>
      <vt:lpstr>Negative Double Example 1</vt:lpstr>
      <vt:lpstr>Negative Double Example 2</vt:lpstr>
      <vt:lpstr>Negative Double Example 3</vt:lpstr>
      <vt:lpstr>Negative Double Example 4</vt:lpstr>
      <vt:lpstr>Negative Double Example 5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258</cp:revision>
  <dcterms:created xsi:type="dcterms:W3CDTF">2022-01-11T02:01:08Z</dcterms:created>
  <dcterms:modified xsi:type="dcterms:W3CDTF">2025-06-20T20:49:04Z</dcterms:modified>
</cp:coreProperties>
</file>