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329" r:id="rId3"/>
    <p:sldId id="330" r:id="rId4"/>
    <p:sldId id="331" r:id="rId5"/>
    <p:sldId id="344" r:id="rId6"/>
    <p:sldId id="333" r:id="rId7"/>
    <p:sldId id="351" r:id="rId8"/>
    <p:sldId id="349" r:id="rId9"/>
    <p:sldId id="350" r:id="rId10"/>
    <p:sldId id="334" r:id="rId11"/>
    <p:sldId id="341" r:id="rId12"/>
    <p:sldId id="320" r:id="rId13"/>
    <p:sldId id="353" r:id="rId14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8DD81C-256B-C6C8-C87E-2EEFFB9F65D9}" name="Carey Gire" initials="CG" userId="651679dd6c04b77b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3" autoAdjust="0"/>
    <p:restoredTop sz="84519" autoAdjust="0"/>
  </p:normalViewPr>
  <p:slideViewPr>
    <p:cSldViewPr snapToGrid="0">
      <p:cViewPr varScale="1">
        <p:scale>
          <a:sx n="58" d="100"/>
          <a:sy n="58" d="100"/>
        </p:scale>
        <p:origin x="83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2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/>
          <a:lstStyle>
            <a:lvl1pPr algn="r">
              <a:defRPr sz="1300"/>
            </a:lvl1pPr>
          </a:lstStyle>
          <a:p>
            <a:fld id="{C1B83799-21D7-4BD5-A92E-E2E99806B1CD}" type="datetimeFigureOut">
              <a:rPr lang="en-US" smtClean="0"/>
              <a:t>3/29/2024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94" tIns="46548" rIns="93094" bIns="465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094" tIns="46548" rIns="93094" bIns="4654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5"/>
          </a:xfrm>
          <a:prstGeom prst="rect">
            <a:avLst/>
          </a:prstGeom>
        </p:spPr>
        <p:txBody>
          <a:bodyPr vert="horz" lIns="93094" tIns="46548" rIns="93094" bIns="46548" rtlCol="0" anchor="b"/>
          <a:lstStyle>
            <a:lvl1pPr algn="r">
              <a:defRPr sz="1300"/>
            </a:lvl1pPr>
          </a:lstStyle>
          <a:p>
            <a:fld id="{FC9912E5-FFB9-414A-B13D-56F68E1B15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This slide is up when students enter.   Announce the subject of the class and then immediately move to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608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: 1NT overcall – 15 - 17					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9465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30946">
              <a:defRPr/>
            </a:pPr>
            <a:r>
              <a:rPr lang="en-US" dirty="0"/>
              <a:t>Have students work together to evaluate the above questions for class hands #1, #2, #3 and #4 (one per table).  </a:t>
            </a:r>
          </a:p>
          <a:p>
            <a:pPr defTabSz="930946">
              <a:defRPr/>
            </a:pPr>
            <a:r>
              <a:rPr lang="en-US" dirty="0"/>
              <a:t>Have students display their hands and discuss among themselves.				15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21908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447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64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many of these topics are “more advanced.”  The purpose of this lesson is to introduce these concepts</a:t>
            </a:r>
          </a:p>
          <a:p>
            <a:r>
              <a:rPr lang="en-US" dirty="0"/>
              <a:t>for future reference.							2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42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can determine approx. pts up front – while the last passes have been made. 			3 min </a:t>
            </a:r>
          </a:p>
          <a:p>
            <a:r>
              <a:rPr lang="en-US" dirty="0"/>
              <a:t>You don’t have to wait for dummy to be turned over – but you can recalculate a little once that is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577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Determining which of the above to lead improves with experience.  There are also materials online.		5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5944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other combinations – see online.						2 min </a:t>
            </a:r>
          </a:p>
          <a:p>
            <a:r>
              <a:rPr lang="en-US" dirty="0"/>
              <a:t>Mention </a:t>
            </a:r>
            <a:r>
              <a:rPr lang="en-US" dirty="0" err="1"/>
              <a:t>BosTon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69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Many exceptions to these “rules of thumb”.  Google to see multiple articles.			3 min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984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1C – pass – 1D – pass – 1NT – pass – 3NT.						3 min  </a:t>
            </a:r>
          </a:p>
          <a:p>
            <a:r>
              <a:rPr lang="en-US" dirty="0"/>
              <a:t>After winning the opening heart lead, West leads the Q of diamonds.  North must cover or will win no tricks.</a:t>
            </a:r>
          </a:p>
          <a:p>
            <a:r>
              <a:rPr lang="en-US" dirty="0"/>
              <a:t>The T98 are promoted, with only the J as another winner for E/W.</a:t>
            </a:r>
          </a:p>
          <a:p>
            <a:r>
              <a:rPr lang="en-US" dirty="0"/>
              <a:t>If East leads the Q of spades, don’t cover.  Cover the 2</a:t>
            </a:r>
            <a:r>
              <a:rPr lang="en-US" baseline="30000" dirty="0"/>
              <a:t>nd</a:t>
            </a:r>
            <a:r>
              <a:rPr lang="en-US" dirty="0"/>
              <a:t> lead of J instead, promoting the 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45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9 of clubs led, Jack of clubs from South, won by Ace in West hand.  Why is the 9 of clubs the best lead?		3 min</a:t>
            </a:r>
          </a:p>
          <a:p>
            <a:r>
              <a:rPr lang="en-US" dirty="0"/>
              <a:t>West leads the 6 of Hearts.  What does North play?  Why?  What happens if North plays high (Q)? </a:t>
            </a:r>
          </a:p>
          <a:p>
            <a:r>
              <a:rPr lang="en-US" dirty="0"/>
              <a:t>What if West instead lead the 7 of Diamonds?  What does North play?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276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1D – pass – 1H – pass – 2NT – 3NT.						3 min</a:t>
            </a:r>
          </a:p>
          <a:p>
            <a:r>
              <a:rPr lang="en-US" dirty="0"/>
              <a:t>What is North’s best lead?  </a:t>
            </a:r>
          </a:p>
          <a:p>
            <a:r>
              <a:rPr lang="en-US" dirty="0"/>
              <a:t>What if North leads the 6 of clubs?  What does South Play?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9912E5-FFB9-414A-B13D-56F68E1B153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7174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E57D1-02C3-437B-B06A-248EED13E4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rgbClr val="387494"/>
          </a:solidFill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5301AA-C5E5-4947-AA02-803C97182B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46347"/>
            <a:ext cx="9144000" cy="1655762"/>
          </a:xfrm>
          <a:solidFill>
            <a:srgbClr val="387494"/>
          </a:solidFill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EB71FF-EABD-41D6-B750-99F8282FD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Sixth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3926-312E-4E72-B3E7-834C2A684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91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87F9-DC0A-4010-814D-08F0BDFF1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9565E-74C3-43E3-9990-901F13347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2BD84E-2A5C-4A44-9294-EA3223258EA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C0AE9A-D2F4-414F-9F02-5FFAB6AF4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279814-9428-48A2-B092-29DDF8600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5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B81439-3BEC-45F3-B8F6-BDA1C5F011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EC5220-E5AD-47BA-8442-DEE76BC35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50217C-10DA-47E5-8295-C5DDEAA3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90F27E-926F-48C4-A8F5-B8C1C5ACA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5D3204-7A67-4383-960A-33654FCA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148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A1222B-C633-44D4-B5C1-72550C4C7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E9A5E-92B8-465B-9619-BC8891255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106CB7-D26A-ED9E-FB05-4164723AD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Sixth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39621DB-A1FF-F9F9-BAE2-BEDA446B9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59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118634-B148-4F79-B454-2AAABEA934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007078-FEE3-4ED8-9863-4E78DCA6F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437F9-1810-4FCE-85EA-8363F1429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8D382A-3123-477A-BE8D-561F3142C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513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87F48-57E0-444B-9BD9-0E0BBBAEB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86406-4606-4418-900B-ADC9223CF63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5DB8BB-DB46-46BE-9CA3-344A7F565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A97D2E-8FD3-4232-B091-89514F3C474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34C0-B751-48BF-9121-51AC92912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A38EDD-C50F-48E3-9E25-1ABBEE1EF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392580-129D-9C18-54B3-1793ED9BE077}"/>
              </a:ext>
            </a:extLst>
          </p:cNvPr>
          <p:cNvSpPr txBox="1">
            <a:spLocks/>
          </p:cNvSpPr>
          <p:nvPr userDrawn="1"/>
        </p:nvSpPr>
        <p:spPr>
          <a:xfrm>
            <a:off x="834613" y="6350971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BY-NC-SA 4.0</a:t>
            </a:r>
          </a:p>
        </p:txBody>
      </p:sp>
    </p:spTree>
    <p:extLst>
      <p:ext uri="{BB962C8B-B14F-4D97-AF65-F5344CB8AC3E}">
        <p14:creationId xmlns:p14="http://schemas.microsoft.com/office/powerpoint/2010/main" val="686034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74ACF-319C-4557-A9F7-89B716F9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800671-250E-48B7-93F6-F21511769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DA0A12-5EEC-4682-AE77-4C6D373C1F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56BEB2-CDF5-410D-945B-3AEA4BF47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99961C-7839-4706-9AB2-E5BACFA6C8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31FB535-2366-48B2-A3B4-C9D873F79C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9B5247-3F90-4061-96BD-2A59C00BC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D6BC9C-FDF4-4F76-B539-2FCCB9A35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79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D7DAA-0751-4337-BC2D-9F55A4C350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642CC58-ABCC-49E7-A3F3-6392F98E2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485DF1-C78C-4910-8A62-AD1D03D4B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1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EB1164-90F2-4FEB-9A9B-4AA88D93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Fifth Lesson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D2A90F-A9A3-42C9-9A2C-E2F04F0E5C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9108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8B087-E0DF-4FCD-BA11-33BC46A37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9F840D-6246-46F8-A937-367E66F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8ED18B-F62C-4233-81B4-5CABC5A0E6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50D85-C688-419A-A4A6-82E15A7A54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9A74AF-387D-4EE8-9F3E-D1C5D3F1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800E37-DC22-4369-A58E-4644D23EC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48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5C059-24AD-47E4-9F07-7EF9B19F95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47F1A35-AAF5-47CA-99D4-510E94DC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6EBC24-8382-41A3-A405-AB95286470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1F0BE-BB68-4226-9422-DA5E0C12463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6/24/2023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8A0895-A954-4172-B410-CAF41364C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Second Lesson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1D5BB0-32B5-49A0-8ADA-FD4F473A7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41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9A3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0F126-5BB8-467E-A2BE-42A0197FDA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20E540-B31E-40DB-89E3-57494D9F8D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DA9D86-528B-4241-BFDD-B2ADB1E3B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Sixth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CD775-C96B-43A1-8BF2-1260A60407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5A34CDA-4E2D-486B-BFDA-4CE76E3C0E1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ooter Placeholder 7">
            <a:extLst>
              <a:ext uri="{FF2B5EF4-FFF2-40B4-BE49-F238E27FC236}">
                <a16:creationId xmlns:a16="http://schemas.microsoft.com/office/drawing/2014/main" id="{8A0F9C51-1318-E974-F4DC-294D423FD27C}"/>
              </a:ext>
            </a:extLst>
          </p:cNvPr>
          <p:cNvSpPr txBox="1">
            <a:spLocks/>
          </p:cNvSpPr>
          <p:nvPr userDrawn="1"/>
        </p:nvSpPr>
        <p:spPr>
          <a:xfrm>
            <a:off x="838200" y="6356350"/>
            <a:ext cx="2743200" cy="365125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/>
              <a:t>Creative Commons license: BY-SA 4.0</a:t>
            </a:r>
          </a:p>
        </p:txBody>
      </p:sp>
    </p:spTree>
    <p:extLst>
      <p:ext uri="{BB962C8B-B14F-4D97-AF65-F5344CB8AC3E}">
        <p14:creationId xmlns:p14="http://schemas.microsoft.com/office/powerpoint/2010/main" val="280410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F1053-FF96-4477-9E3A-1DD9CF8E99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Basic Beginning Bridge</a:t>
            </a:r>
            <a:br>
              <a:rPr lang="en-US" dirty="0"/>
            </a:br>
            <a:r>
              <a:rPr lang="en-US" sz="4800" dirty="0"/>
              <a:t>Lesson 6 – Defense (Fighting Back!)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4377F-EB55-4AB5-9179-9DCE5442C5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More information:  https://bridge.careytutor.com</a:t>
            </a:r>
          </a:p>
        </p:txBody>
      </p:sp>
    </p:spTree>
    <p:extLst>
      <p:ext uri="{BB962C8B-B14F-4D97-AF65-F5344CB8AC3E}">
        <p14:creationId xmlns:p14="http://schemas.microsoft.com/office/powerpoint/2010/main" val="2571658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5C90AF-58DE-35E9-DF4F-F4F554484D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1407B-B975-E61A-08DF-18B905760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An </a:t>
            </a:r>
            <a:r>
              <a:rPr lang="en-US" b="1" dirty="0"/>
              <a:t>overcall</a:t>
            </a:r>
            <a:r>
              <a:rPr lang="en-US" dirty="0"/>
              <a:t> is a bid by the opponents after an opening bid.</a:t>
            </a:r>
          </a:p>
          <a:p>
            <a:endParaRPr lang="en-US" dirty="0"/>
          </a:p>
          <a:p>
            <a:r>
              <a:rPr lang="en-US" dirty="0"/>
              <a:t>Reasons to make an overcall:</a:t>
            </a:r>
          </a:p>
          <a:p>
            <a:pPr lvl="1"/>
            <a:r>
              <a:rPr lang="en-US" dirty="0"/>
              <a:t>To suggest an </a:t>
            </a:r>
            <a:r>
              <a:rPr lang="en-US" u="sng" dirty="0"/>
              <a:t>opening lead</a:t>
            </a:r>
          </a:p>
          <a:p>
            <a:pPr lvl="1"/>
            <a:r>
              <a:rPr lang="en-US" dirty="0"/>
              <a:t>To make the opener’s bidding </a:t>
            </a:r>
            <a:r>
              <a:rPr lang="en-US" u="sng" dirty="0"/>
              <a:t>more difficult</a:t>
            </a:r>
          </a:p>
          <a:p>
            <a:pPr lvl="1"/>
            <a:r>
              <a:rPr lang="en-US" dirty="0"/>
              <a:t>To compete for a </a:t>
            </a:r>
            <a:r>
              <a:rPr lang="en-US" u="sng" dirty="0"/>
              <a:t>part score</a:t>
            </a:r>
            <a:r>
              <a:rPr lang="en-US" dirty="0"/>
              <a:t> (or, more rarely, to proceed to game)</a:t>
            </a:r>
          </a:p>
          <a:p>
            <a:endParaRPr lang="en-US" dirty="0"/>
          </a:p>
          <a:p>
            <a:r>
              <a:rPr lang="en-US" dirty="0"/>
              <a:t>Strength:  10 – 17 total points (evaluate as if opening)</a:t>
            </a:r>
          </a:p>
          <a:p>
            <a:endParaRPr lang="en-US" dirty="0"/>
          </a:p>
          <a:p>
            <a:r>
              <a:rPr lang="en-US" dirty="0"/>
              <a:t>Length:  5-card or longer in the bid suit, generally with </a:t>
            </a:r>
            <a:r>
              <a:rPr lang="en-US" dirty="0" err="1"/>
              <a:t>KJTxx</a:t>
            </a:r>
            <a:r>
              <a:rPr lang="en-US" dirty="0"/>
              <a:t> or better</a:t>
            </a:r>
          </a:p>
          <a:p>
            <a:endParaRPr lang="en-US" dirty="0"/>
          </a:p>
          <a:p>
            <a:r>
              <a:rPr lang="en-US" dirty="0" err="1"/>
              <a:t>Overcaller’s</a:t>
            </a:r>
            <a:r>
              <a:rPr lang="en-US" dirty="0"/>
              <a:t> partner responds naturally.  </a:t>
            </a:r>
          </a:p>
          <a:p>
            <a:pPr lvl="1"/>
            <a:r>
              <a:rPr lang="en-US" dirty="0"/>
              <a:t>Be aware that </a:t>
            </a:r>
            <a:r>
              <a:rPr lang="en-US" dirty="0" err="1"/>
              <a:t>overcaller</a:t>
            </a:r>
            <a:r>
              <a:rPr lang="en-US" dirty="0"/>
              <a:t> may be weak and may </a:t>
            </a:r>
            <a:r>
              <a:rPr lang="en-US" u="sng" dirty="0"/>
              <a:t>pass</a:t>
            </a:r>
            <a:r>
              <a:rPr lang="en-US" dirty="0"/>
              <a:t> any bid you make.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A6CA32-1263-1C38-FE22-6BEA1A6B6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AD87F-A124-5E5F-4D6B-41AA4BA0E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9349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DD9AB-4D6D-859B-AEED-DA162CBB6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Practice: Overcalls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F5B98A-7A76-BA15-D743-9032F1F86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How many total points in defender’s hand?  </a:t>
            </a:r>
          </a:p>
          <a:p>
            <a:endParaRPr lang="en-US" dirty="0"/>
          </a:p>
          <a:p>
            <a:r>
              <a:rPr lang="en-US" dirty="0"/>
              <a:t>Does defender have a 5+ strong suit?</a:t>
            </a:r>
          </a:p>
          <a:p>
            <a:endParaRPr lang="en-US" dirty="0"/>
          </a:p>
          <a:p>
            <a:r>
              <a:rPr lang="en-US" dirty="0"/>
              <a:t>How might the bidding proceed?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F7CBDA-2A05-18DF-0825-A7C1CD4F6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3E428-EC2B-0097-9A45-D6890928C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59899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Defensive evaluation and planning</a:t>
            </a:r>
          </a:p>
          <a:p>
            <a:endParaRPr lang="en-US" dirty="0"/>
          </a:p>
          <a:p>
            <a:r>
              <a:rPr lang="en-US" dirty="0"/>
              <a:t>Opening leads and standard plays</a:t>
            </a:r>
          </a:p>
          <a:p>
            <a:endParaRPr lang="en-US" dirty="0"/>
          </a:p>
          <a:p>
            <a:r>
              <a:rPr lang="en-US" dirty="0"/>
              <a:t>Overcalls</a:t>
            </a:r>
          </a:p>
          <a:p>
            <a:endParaRPr lang="en-US" i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Takeout doubles</a:t>
            </a:r>
          </a:p>
          <a:p>
            <a:pPr marL="0" indent="0">
              <a:buNone/>
            </a:pPr>
            <a:endParaRPr lang="en-US" i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Signals</a:t>
            </a:r>
          </a:p>
          <a:p>
            <a:endParaRPr lang="en-US" i="1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Preemptive bids</a:t>
            </a:r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D14F22-957D-04DA-7371-9BE5B1D4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Sixth Lesson</a:t>
            </a:r>
          </a:p>
        </p:txBody>
      </p:sp>
    </p:spTree>
    <p:extLst>
      <p:ext uri="{BB962C8B-B14F-4D97-AF65-F5344CB8AC3E}">
        <p14:creationId xmlns:p14="http://schemas.microsoft.com/office/powerpoint/2010/main" val="6246300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300ED-7ECA-490E-A4EF-C3586088E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Next?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3A74C6-2A2E-4D0C-A7D7-7EF428898F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Topics I Wish I’d Covered (see handout)</a:t>
            </a:r>
          </a:p>
          <a:p>
            <a:endParaRPr lang="en-US" dirty="0"/>
          </a:p>
          <a:p>
            <a:r>
              <a:rPr lang="en-US" dirty="0"/>
              <a:t>Ongoing practice sessions at the Olney library</a:t>
            </a:r>
          </a:p>
          <a:p>
            <a:endParaRPr lang="en-US" dirty="0"/>
          </a:p>
          <a:p>
            <a:r>
              <a:rPr lang="en-US" dirty="0"/>
              <a:t>Bridge.careytutor.com for ongoing lessons and other news</a:t>
            </a:r>
          </a:p>
          <a:p>
            <a:endParaRPr lang="en-US" dirty="0"/>
          </a:p>
          <a:p>
            <a:r>
              <a:rPr lang="en-US" dirty="0"/>
              <a:t>Olney Maryland Bridge Club – </a:t>
            </a:r>
            <a:r>
              <a:rPr lang="en-US" dirty="0" err="1"/>
              <a:t>facebook</a:t>
            </a:r>
            <a:r>
              <a:rPr lang="en-US" dirty="0"/>
              <a:t> page</a:t>
            </a:r>
          </a:p>
          <a:p>
            <a:endParaRPr lang="en-US" dirty="0"/>
          </a:p>
          <a:p>
            <a:r>
              <a:rPr lang="en-US" dirty="0"/>
              <a:t>Tournament (duplicate) play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6ABA-5C5A-10C2-BA05-E643B912A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BD14F22-957D-04DA-7371-9BE5B1D48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Sixth Lesson</a:t>
            </a:r>
          </a:p>
        </p:txBody>
      </p:sp>
    </p:spTree>
    <p:extLst>
      <p:ext uri="{BB962C8B-B14F-4D97-AF65-F5344CB8AC3E}">
        <p14:creationId xmlns:p14="http://schemas.microsoft.com/office/powerpoint/2010/main" val="660544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6742C7-09B5-B16F-4052-81706229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 for Lesson 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B0081-44CA-C796-DAAF-0948CC87F9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objectives:</a:t>
            </a:r>
          </a:p>
          <a:p>
            <a:pPr lvl="1"/>
            <a:r>
              <a:rPr lang="en-US" dirty="0"/>
              <a:t>Learn how to take defensive measures</a:t>
            </a:r>
          </a:p>
          <a:p>
            <a:endParaRPr lang="en-US" dirty="0"/>
          </a:p>
          <a:p>
            <a:r>
              <a:rPr lang="en-US" dirty="0"/>
              <a:t>Secondary objectives:</a:t>
            </a:r>
          </a:p>
          <a:p>
            <a:pPr lvl="1"/>
            <a:r>
              <a:rPr lang="en-US" dirty="0"/>
              <a:t>Defensive evaluation and planning</a:t>
            </a:r>
          </a:p>
          <a:p>
            <a:pPr lvl="1"/>
            <a:r>
              <a:rPr lang="en-US" dirty="0"/>
              <a:t>Opening leads and defensive plays</a:t>
            </a:r>
          </a:p>
          <a:p>
            <a:pPr lvl="1"/>
            <a:r>
              <a:rPr lang="en-US" dirty="0"/>
              <a:t>Overcalls</a:t>
            </a:r>
          </a:p>
          <a:p>
            <a:pPr lvl="1"/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Takeout Doubles</a:t>
            </a:r>
          </a:p>
          <a:p>
            <a:pPr lvl="1"/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Preemptive bids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2B2A9B-89FF-E8E7-A315-CCAC97ACB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Sixth Lesson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8876EC-852E-615B-A95A-D28BE6AC2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415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7A5A7-4E02-B6FE-B13A-4803C00D2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Defender Play – Evaluation and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C06C7A-3B9D-26E0-1DC9-2095AED833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Evaluate the opponents’ bidding</a:t>
            </a:r>
          </a:p>
          <a:p>
            <a:pPr lvl="1"/>
            <a:r>
              <a:rPr lang="en-US" dirty="0"/>
              <a:t>Count your high card points and estimate the opponents’ points based on bidding.</a:t>
            </a:r>
          </a:p>
          <a:p>
            <a:pPr lvl="1"/>
            <a:r>
              <a:rPr lang="en-US" dirty="0"/>
              <a:t>Estimate your partner’s points.</a:t>
            </a:r>
          </a:p>
          <a:p>
            <a:endParaRPr lang="en-US" dirty="0"/>
          </a:p>
          <a:p>
            <a:r>
              <a:rPr lang="en-US" dirty="0"/>
              <a:t>Determine the stronger defender’s hand</a:t>
            </a:r>
          </a:p>
          <a:p>
            <a:pPr lvl="1"/>
            <a:r>
              <a:rPr lang="en-US" dirty="0"/>
              <a:t>Generally, you should try to set up tricks for the stronger hand.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Determine whether to make an active lead vs. passive lead</a:t>
            </a:r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0F26E-D249-4A9C-299E-66D2B68B5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75DA43-0572-5F4B-F0E2-FD2C65575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5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510CA9-2DC3-E2AE-0B95-910C101A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Opening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91BCA-33F3-188B-A556-4C43E13A9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Lead </a:t>
            </a:r>
            <a:r>
              <a:rPr lang="en-US" u="sng" dirty="0"/>
              <a:t>partner’s suit</a:t>
            </a:r>
          </a:p>
          <a:p>
            <a:endParaRPr lang="en-US" dirty="0"/>
          </a:p>
          <a:p>
            <a:r>
              <a:rPr lang="en-US" dirty="0"/>
              <a:t>Lead the </a:t>
            </a:r>
            <a:r>
              <a:rPr lang="en-US" u="sng" dirty="0"/>
              <a:t>top of a sequence </a:t>
            </a:r>
            <a:r>
              <a:rPr lang="en-US" dirty="0"/>
              <a:t>(e.g., K from KQJ)</a:t>
            </a:r>
          </a:p>
          <a:p>
            <a:endParaRPr lang="en-US" dirty="0"/>
          </a:p>
          <a:p>
            <a:r>
              <a:rPr lang="en-US" dirty="0"/>
              <a:t>Lead a </a:t>
            </a:r>
            <a:r>
              <a:rPr lang="en-US" u="sng" dirty="0"/>
              <a:t>singleton</a:t>
            </a:r>
            <a:r>
              <a:rPr lang="en-US" dirty="0"/>
              <a:t> against a suit contract</a:t>
            </a:r>
          </a:p>
          <a:p>
            <a:endParaRPr lang="en-US" dirty="0"/>
          </a:p>
          <a:p>
            <a:r>
              <a:rPr lang="en-US" dirty="0"/>
              <a:t>Lead the </a:t>
            </a:r>
            <a:r>
              <a:rPr lang="en-US" u="sng" dirty="0"/>
              <a:t>4</a:t>
            </a:r>
            <a:r>
              <a:rPr lang="en-US" u="sng" baseline="30000" dirty="0"/>
              <a:t>th</a:t>
            </a:r>
            <a:r>
              <a:rPr lang="en-US" u="sng" dirty="0"/>
              <a:t> highest </a:t>
            </a:r>
            <a:r>
              <a:rPr lang="en-US" dirty="0"/>
              <a:t>in a suit</a:t>
            </a:r>
          </a:p>
          <a:p>
            <a:pPr lvl="1"/>
            <a:r>
              <a:rPr lang="en-US" b="1" i="1" dirty="0">
                <a:solidFill>
                  <a:schemeClr val="bg2">
                    <a:lumMod val="75000"/>
                  </a:schemeClr>
                </a:solidFill>
              </a:rPr>
              <a:t>Rule of 11</a:t>
            </a:r>
            <a:r>
              <a:rPr lang="en-US" i="1" dirty="0">
                <a:solidFill>
                  <a:schemeClr val="bg2">
                    <a:lumMod val="75000"/>
                  </a:schemeClr>
                </a:solidFill>
              </a:rPr>
              <a:t>:  subtract the value of the led card from 11; there are that number of cards higher than the led card outside the leader’s hand</a:t>
            </a:r>
          </a:p>
          <a:p>
            <a:endParaRPr lang="en-US" dirty="0"/>
          </a:p>
          <a:p>
            <a:r>
              <a:rPr lang="en-US" dirty="0"/>
              <a:t>Lead a </a:t>
            </a:r>
            <a:r>
              <a:rPr lang="en-US" u="sng" dirty="0"/>
              <a:t>trump</a:t>
            </a:r>
            <a:r>
              <a:rPr lang="en-US" dirty="0"/>
              <a:t> – if you believe opponents plan to ruff tricks</a:t>
            </a:r>
          </a:p>
          <a:p>
            <a:endParaRPr lang="en-US" dirty="0"/>
          </a:p>
          <a:p>
            <a:r>
              <a:rPr lang="en-US" dirty="0"/>
              <a:t>Lead the </a:t>
            </a:r>
            <a:r>
              <a:rPr lang="en-US" u="sng" dirty="0"/>
              <a:t>top of nothing</a:t>
            </a:r>
            <a:r>
              <a:rPr lang="en-US" dirty="0"/>
              <a:t>:  highest card from a 3-card suit with no top cards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C8151B-AB9B-B527-DF99-3B86AB504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0DDF4-7F21-3448-196D-F5C9CD131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1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2B4E8-621B-049F-E290-23CEB8640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Which Specific Card to Lead?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82EDFB-47DC-1615-44FC-BAB3BE8987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Top honor from a sequence:  </a:t>
            </a:r>
          </a:p>
          <a:p>
            <a:pPr lvl="1"/>
            <a:r>
              <a:rPr lang="en-US" dirty="0"/>
              <a:t>Ace from </a:t>
            </a:r>
            <a:r>
              <a:rPr lang="en-US" dirty="0" err="1"/>
              <a:t>AKxx</a:t>
            </a:r>
            <a:endParaRPr lang="en-US" dirty="0"/>
          </a:p>
          <a:p>
            <a:pPr lvl="1"/>
            <a:r>
              <a:rPr lang="en-US" dirty="0"/>
              <a:t>King from </a:t>
            </a:r>
            <a:r>
              <a:rPr lang="en-US" dirty="0" err="1"/>
              <a:t>KQxx</a:t>
            </a:r>
            <a:endParaRPr lang="en-US" dirty="0"/>
          </a:p>
          <a:p>
            <a:pPr lvl="1"/>
            <a:r>
              <a:rPr lang="en-US" dirty="0"/>
              <a:t>Queen from </a:t>
            </a:r>
            <a:r>
              <a:rPr lang="en-US" dirty="0" err="1"/>
              <a:t>QJxx</a:t>
            </a:r>
            <a:endParaRPr lang="en-US" dirty="0"/>
          </a:p>
          <a:p>
            <a:endParaRPr lang="en-US" dirty="0"/>
          </a:p>
          <a:p>
            <a:r>
              <a:rPr lang="en-US" dirty="0"/>
              <a:t>Top of an internal sequence:  </a:t>
            </a:r>
          </a:p>
          <a:p>
            <a:pPr lvl="1"/>
            <a:r>
              <a:rPr lang="en-US" dirty="0"/>
              <a:t>Queen from </a:t>
            </a:r>
            <a:r>
              <a:rPr lang="en-US" dirty="0" err="1"/>
              <a:t>AQJx</a:t>
            </a:r>
            <a:endParaRPr lang="en-US" dirty="0"/>
          </a:p>
          <a:p>
            <a:pPr lvl="1"/>
            <a:r>
              <a:rPr lang="en-US" dirty="0"/>
              <a:t>Jack from </a:t>
            </a:r>
            <a:r>
              <a:rPr lang="en-US" dirty="0" err="1"/>
              <a:t>AJTx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</a:t>
            </a:r>
            <a:r>
              <a:rPr lang="en-US" u="sng" dirty="0"/>
              <a:t>not</a:t>
            </a:r>
            <a:r>
              <a:rPr lang="en-US" dirty="0"/>
              <a:t> to do:</a:t>
            </a:r>
          </a:p>
          <a:p>
            <a:pPr lvl="1"/>
            <a:r>
              <a:rPr lang="en-US" dirty="0"/>
              <a:t>Do </a:t>
            </a:r>
            <a:r>
              <a:rPr lang="en-US" u="sng" dirty="0"/>
              <a:t>not</a:t>
            </a:r>
            <a:r>
              <a:rPr lang="en-US" dirty="0"/>
              <a:t> underlead an Ace in a </a:t>
            </a:r>
            <a:r>
              <a:rPr lang="en-US" u="sng" dirty="0"/>
              <a:t>suit</a:t>
            </a:r>
            <a:r>
              <a:rPr lang="en-US" dirty="0"/>
              <a:t> contract.</a:t>
            </a:r>
          </a:p>
          <a:p>
            <a:pPr lvl="1"/>
            <a:r>
              <a:rPr lang="en-US" dirty="0"/>
              <a:t>Try </a:t>
            </a:r>
            <a:r>
              <a:rPr lang="en-US" u="sng" dirty="0"/>
              <a:t>not</a:t>
            </a:r>
            <a:r>
              <a:rPr lang="en-US" dirty="0"/>
              <a:t> to lead away from an honor (A, K, Q) – you may set up an extra trick for declarer.</a:t>
            </a:r>
          </a:p>
          <a:p>
            <a:pPr lvl="2"/>
            <a:r>
              <a:rPr lang="en-US" dirty="0"/>
              <a:t>Exception:  when partner </a:t>
            </a:r>
            <a:r>
              <a:rPr lang="en-US" u="sng" dirty="0"/>
              <a:t>likes</a:t>
            </a:r>
            <a:r>
              <a:rPr lang="en-US" dirty="0"/>
              <a:t> a suit, leading low from an honor may work.</a:t>
            </a:r>
          </a:p>
          <a:p>
            <a:pPr lvl="2"/>
            <a:r>
              <a:rPr lang="en-US" dirty="0"/>
              <a:t>Explore Bottom of Something, Top of Nothing (</a:t>
            </a:r>
            <a:r>
              <a:rPr lang="en-US" dirty="0" err="1"/>
              <a:t>BosTon</a:t>
            </a:r>
            <a:r>
              <a:rPr lang="en-US" dirty="0"/>
              <a:t>)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B1417-BBC5-9D88-CAF5-1CACD36624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C2C586-94E1-AE93-BA92-898BAD5CB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698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20B81-C510-EFD2-E8DB-6FDFC16A4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Defensive Strategies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7A452-61DA-0FF9-7899-6471418839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Lead </a:t>
            </a:r>
            <a:r>
              <a:rPr lang="en-US" b="1" dirty="0"/>
              <a:t>through strength </a:t>
            </a:r>
            <a:r>
              <a:rPr lang="en-US" dirty="0"/>
              <a:t>and </a:t>
            </a:r>
            <a:r>
              <a:rPr lang="en-US" b="1" dirty="0"/>
              <a:t>toward weakness</a:t>
            </a:r>
          </a:p>
          <a:p>
            <a:endParaRPr lang="en-US" dirty="0"/>
          </a:p>
          <a:p>
            <a:r>
              <a:rPr lang="en-US" dirty="0"/>
              <a:t>General guideline: </a:t>
            </a:r>
            <a:r>
              <a:rPr lang="en-US" b="1" dirty="0"/>
              <a:t>cover an honor with an honor</a:t>
            </a:r>
          </a:p>
          <a:p>
            <a:pPr lvl="1"/>
            <a:r>
              <a:rPr lang="en-US" dirty="0"/>
              <a:t>When covering the honor promotes one of your cards (or your partner’s)</a:t>
            </a:r>
          </a:p>
          <a:p>
            <a:pPr lvl="1"/>
            <a:r>
              <a:rPr lang="en-US" dirty="0"/>
              <a:t>Cover any isolated honor:  they hold </a:t>
            </a:r>
            <a:r>
              <a:rPr lang="en-US" dirty="0" err="1"/>
              <a:t>Qx</a:t>
            </a:r>
            <a:r>
              <a:rPr lang="en-US" dirty="0"/>
              <a:t> – play your King if they lead the Queen</a:t>
            </a:r>
          </a:p>
          <a:p>
            <a:pPr lvl="1"/>
            <a:r>
              <a:rPr lang="en-US" dirty="0"/>
              <a:t>Cover the </a:t>
            </a:r>
            <a:r>
              <a:rPr lang="en-US" u="sng" dirty="0"/>
              <a:t>last</a:t>
            </a:r>
            <a:r>
              <a:rPr lang="en-US" dirty="0"/>
              <a:t> in a sequence:  they have QJT – play your King on the </a:t>
            </a:r>
            <a:r>
              <a:rPr lang="en-US" u="sng" dirty="0"/>
              <a:t>3</a:t>
            </a:r>
            <a:r>
              <a:rPr lang="en-US" u="sng" baseline="30000" dirty="0"/>
              <a:t>rd</a:t>
            </a:r>
            <a:r>
              <a:rPr lang="en-US" dirty="0"/>
              <a:t> round</a:t>
            </a:r>
          </a:p>
          <a:p>
            <a:endParaRPr lang="en-US" dirty="0"/>
          </a:p>
          <a:p>
            <a:r>
              <a:rPr lang="en-US" dirty="0"/>
              <a:t>General guideline when 2</a:t>
            </a:r>
            <a:r>
              <a:rPr lang="en-US" baseline="30000" dirty="0"/>
              <a:t>nd</a:t>
            </a:r>
            <a:r>
              <a:rPr lang="en-US" dirty="0"/>
              <a:t> to play on a trick:  </a:t>
            </a:r>
            <a:r>
              <a:rPr lang="en-US" b="1" dirty="0"/>
              <a:t>second hand low</a:t>
            </a:r>
          </a:p>
          <a:p>
            <a:pPr lvl="1"/>
            <a:r>
              <a:rPr lang="en-US" dirty="0"/>
              <a:t>Exception:  when that gives up a trick you’ll never recover</a:t>
            </a:r>
          </a:p>
          <a:p>
            <a:endParaRPr lang="en-US" dirty="0"/>
          </a:p>
          <a:p>
            <a:r>
              <a:rPr lang="en-US" dirty="0"/>
              <a:t>General guideline when 3</a:t>
            </a:r>
            <a:r>
              <a:rPr lang="en-US" baseline="30000" dirty="0"/>
              <a:t>rd</a:t>
            </a:r>
            <a:r>
              <a:rPr lang="en-US" dirty="0"/>
              <a:t> to play on a trick:  </a:t>
            </a:r>
            <a:r>
              <a:rPr lang="en-US" b="1" dirty="0"/>
              <a:t>third hand high</a:t>
            </a:r>
          </a:p>
          <a:p>
            <a:pPr lvl="1"/>
            <a:r>
              <a:rPr lang="en-US" dirty="0"/>
              <a:t>Exception:  when a lower card will drive out an opponents’ high card</a:t>
            </a:r>
          </a:p>
          <a:p>
            <a:pPr lvl="1"/>
            <a:r>
              <a:rPr lang="en-US" dirty="0"/>
              <a:t>Exception:  when you need to wait and win the </a:t>
            </a:r>
            <a:r>
              <a:rPr lang="en-US" u="sng" dirty="0"/>
              <a:t>second</a:t>
            </a:r>
            <a:r>
              <a:rPr lang="en-US" dirty="0"/>
              <a:t> trick in the suit to give partner a ruff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C5A7F2-4C59-C044-E76B-A7E839C8E2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C55B4F-6C02-12ED-67CA-170C1335E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1078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A98B-6040-2D15-3A0C-3BC6F43B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Cover an Honor with Honor Example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62AD-151E-334C-2F41-A76BC4CA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EC79-A52D-0E21-EBDC-751DE8A5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361E62-DC04-3953-0296-2E1FE4C8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9D8491-F04E-1C0A-6547-DF4B94E40411}"/>
              </a:ext>
            </a:extLst>
          </p:cNvPr>
          <p:cNvSpPr txBox="1">
            <a:spLocks/>
          </p:cNvSpPr>
          <p:nvPr/>
        </p:nvSpPr>
        <p:spPr>
          <a:xfrm>
            <a:off x="870204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3NT contract - West</a:t>
            </a:r>
            <a:endParaRPr lang="en-US" b="1" i="1" dirty="0">
              <a:sym typeface="Wingdings" panose="05000000000000000000" pitchFamily="2" charset="2"/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CC7615-2D26-3EFE-B58A-7C841E49AF82}"/>
              </a:ext>
            </a:extLst>
          </p:cNvPr>
          <p:cNvSpPr/>
          <p:nvPr/>
        </p:nvSpPr>
        <p:spPr>
          <a:xfrm>
            <a:off x="47358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1FC515-B59B-C8A8-C374-23882623C746}"/>
              </a:ext>
            </a:extLst>
          </p:cNvPr>
          <p:cNvSpPr txBox="1"/>
          <p:nvPr/>
        </p:nvSpPr>
        <p:spPr>
          <a:xfrm>
            <a:off x="32087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T83      KJ8        KT98    ♣86 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B23DED-40C0-78C5-8398-21713CCDA8B1}"/>
              </a:ext>
            </a:extLst>
          </p:cNvPr>
          <p:cNvSpPr txBox="1"/>
          <p:nvPr/>
        </p:nvSpPr>
        <p:spPr>
          <a:xfrm>
            <a:off x="32087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K654      62         62  ♣AT73  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8678F333-333D-35A2-91D9-3141589B020F}"/>
              </a:ext>
            </a:extLst>
          </p:cNvPr>
          <p:cNvSpPr/>
          <p:nvPr/>
        </p:nvSpPr>
        <p:spPr>
          <a:xfrm>
            <a:off x="5955557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rt with solid fill">
            <a:extLst>
              <a:ext uri="{FF2B5EF4-FFF2-40B4-BE49-F238E27FC236}">
                <a16:creationId xmlns:a16="http://schemas.microsoft.com/office/drawing/2014/main" id="{01DB064F-F795-BD60-9194-5C23DD781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44857" y="5568697"/>
            <a:ext cx="487679" cy="487679"/>
          </a:xfrm>
          <a:prstGeom prst="rect">
            <a:avLst/>
          </a:prstGeom>
        </p:spPr>
      </p:pic>
      <p:sp>
        <p:nvSpPr>
          <p:cNvPr id="17" name="Diamond 16">
            <a:extLst>
              <a:ext uri="{FF2B5EF4-FFF2-40B4-BE49-F238E27FC236}">
                <a16:creationId xmlns:a16="http://schemas.microsoft.com/office/drawing/2014/main" id="{CA0AAB9C-C714-2CD9-F83E-05D692054C08}"/>
              </a:ext>
            </a:extLst>
          </p:cNvPr>
          <p:cNvSpPr/>
          <p:nvPr/>
        </p:nvSpPr>
        <p:spPr>
          <a:xfrm>
            <a:off x="6229993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7162A0-83BD-E86B-9CF9-E3BA4945695A}"/>
              </a:ext>
            </a:extLst>
          </p:cNvPr>
          <p:cNvSpPr txBox="1"/>
          <p:nvPr/>
        </p:nvSpPr>
        <p:spPr>
          <a:xfrm>
            <a:off x="5302757" y="473881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945EEEA-8728-B7AE-D73D-CE2317788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15237" y="3500446"/>
            <a:ext cx="633984" cy="100169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756F945-35DF-CA30-D404-F097DE5DFAEC}"/>
              </a:ext>
            </a:extLst>
          </p:cNvPr>
          <p:cNvSpPr txBox="1"/>
          <p:nvPr/>
        </p:nvSpPr>
        <p:spPr>
          <a:xfrm>
            <a:off x="8653653" y="3066158"/>
            <a:ext cx="1944009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♠ Q</a:t>
            </a:r>
            <a:r>
              <a:rPr lang="en-US" sz="3600" b="1" dirty="0"/>
              <a:t>J2      </a:t>
            </a:r>
          </a:p>
          <a:p>
            <a:r>
              <a:rPr lang="en-US" sz="3600" b="1" dirty="0"/>
              <a:t>    A3</a:t>
            </a:r>
          </a:p>
          <a:p>
            <a:r>
              <a:rPr lang="en-US" sz="3600" b="1" dirty="0"/>
              <a:t>    AJ543  </a:t>
            </a:r>
          </a:p>
          <a:p>
            <a:r>
              <a:rPr lang="en-US" sz="3600" b="1" dirty="0"/>
              <a:t>♣ K9 </a:t>
            </a:r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70BC628C-D7E6-8A98-F6CD-A549C6DB8DD7}"/>
              </a:ext>
            </a:extLst>
          </p:cNvPr>
          <p:cNvSpPr/>
          <p:nvPr/>
        </p:nvSpPr>
        <p:spPr>
          <a:xfrm>
            <a:off x="8757666" y="4272789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 descr="Heart with solid fill">
            <a:extLst>
              <a:ext uri="{FF2B5EF4-FFF2-40B4-BE49-F238E27FC236}">
                <a16:creationId xmlns:a16="http://schemas.microsoft.com/office/drawing/2014/main" id="{E7A32BAB-C5F4-4095-4AB0-16BB76882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323" y="3690701"/>
            <a:ext cx="487679" cy="487679"/>
          </a:xfrm>
          <a:prstGeom prst="rect">
            <a:avLst/>
          </a:prstGeom>
        </p:spPr>
      </p:pic>
      <p:pic>
        <p:nvPicPr>
          <p:cNvPr id="26" name="Graphic 25" descr="Heart with solid fill">
            <a:extLst>
              <a:ext uri="{FF2B5EF4-FFF2-40B4-BE49-F238E27FC236}">
                <a16:creationId xmlns:a16="http://schemas.microsoft.com/office/drawing/2014/main" id="{4F80021C-194E-3FEE-100A-17E06AAA4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34781" y="2467357"/>
            <a:ext cx="487679" cy="487679"/>
          </a:xfrm>
          <a:prstGeom prst="rect">
            <a:avLst/>
          </a:prstGeom>
        </p:spPr>
      </p:pic>
      <p:grpSp>
        <p:nvGrpSpPr>
          <p:cNvPr id="23" name="Group 22">
            <a:extLst>
              <a:ext uri="{FF2B5EF4-FFF2-40B4-BE49-F238E27FC236}">
                <a16:creationId xmlns:a16="http://schemas.microsoft.com/office/drawing/2014/main" id="{42AF8B38-F9CB-0806-D80A-8AABF75F3ACE}"/>
              </a:ext>
            </a:extLst>
          </p:cNvPr>
          <p:cNvGrpSpPr/>
          <p:nvPr/>
        </p:nvGrpSpPr>
        <p:grpSpPr>
          <a:xfrm>
            <a:off x="2419350" y="3679517"/>
            <a:ext cx="2286000" cy="1077218"/>
            <a:chOff x="2419350" y="3679517"/>
            <a:chExt cx="2286000" cy="10772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D84E837-E4F5-5A47-3D98-FB8E80DF1B65}"/>
                </a:ext>
              </a:extLst>
            </p:cNvPr>
            <p:cNvSpPr txBox="1"/>
            <p:nvPr/>
          </p:nvSpPr>
          <p:spPr>
            <a:xfrm>
              <a:off x="2419350" y="3679517"/>
              <a:ext cx="228600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West leads Q</a:t>
              </a:r>
            </a:p>
          </p:txBody>
        </p:sp>
        <p:sp>
          <p:nvSpPr>
            <p:cNvPr id="3" name="Diamond 2">
              <a:extLst>
                <a:ext uri="{FF2B5EF4-FFF2-40B4-BE49-F238E27FC236}">
                  <a16:creationId xmlns:a16="http://schemas.microsoft.com/office/drawing/2014/main" id="{73720739-CF1F-43FA-34B9-DD79900EE3BA}"/>
                </a:ext>
              </a:extLst>
            </p:cNvPr>
            <p:cNvSpPr/>
            <p:nvPr/>
          </p:nvSpPr>
          <p:spPr>
            <a:xfrm>
              <a:off x="3041142" y="4289309"/>
              <a:ext cx="335280" cy="415773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F67D8314-93D2-FFFD-D61C-4638C8EE45E0}"/>
              </a:ext>
            </a:extLst>
          </p:cNvPr>
          <p:cNvSpPr txBox="1"/>
          <p:nvPr/>
        </p:nvSpPr>
        <p:spPr>
          <a:xfrm>
            <a:off x="7072940" y="3765801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26E8E83E-5ACE-89C7-40D1-FBE25A12A601}"/>
              </a:ext>
            </a:extLst>
          </p:cNvPr>
          <p:cNvGrpSpPr/>
          <p:nvPr/>
        </p:nvGrpSpPr>
        <p:grpSpPr>
          <a:xfrm>
            <a:off x="4978734" y="3062413"/>
            <a:ext cx="1792224" cy="1077218"/>
            <a:chOff x="4978734" y="3062413"/>
            <a:chExt cx="1792224" cy="1077218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41771E2-82BA-2A96-52AB-06E2A6830D5C}"/>
                </a:ext>
              </a:extLst>
            </p:cNvPr>
            <p:cNvSpPr txBox="1"/>
            <p:nvPr/>
          </p:nvSpPr>
          <p:spPr>
            <a:xfrm>
              <a:off x="4978734" y="3062413"/>
              <a:ext cx="1792224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North plays     K </a:t>
              </a:r>
            </a:p>
          </p:txBody>
        </p:sp>
        <p:sp>
          <p:nvSpPr>
            <p:cNvPr id="14" name="Diamond 13">
              <a:extLst>
                <a:ext uri="{FF2B5EF4-FFF2-40B4-BE49-F238E27FC236}">
                  <a16:creationId xmlns:a16="http://schemas.microsoft.com/office/drawing/2014/main" id="{3F2F4AAE-0A81-3FDF-EC36-E74101BAA272}"/>
                </a:ext>
              </a:extLst>
            </p:cNvPr>
            <p:cNvSpPr/>
            <p:nvPr/>
          </p:nvSpPr>
          <p:spPr>
            <a:xfrm>
              <a:off x="6063098" y="3657462"/>
              <a:ext cx="323086" cy="408177"/>
            </a:xfrm>
            <a:prstGeom prst="diamond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10144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A98B-6040-2D15-3A0C-3BC6F43B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Hand Low Example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62AD-151E-334C-2F41-A76BC4CA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EC79-A52D-0E21-EBDC-751DE8A5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361E62-DC04-3953-0296-2E1FE4C8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9D8491-F04E-1C0A-6547-DF4B94E40411}"/>
              </a:ext>
            </a:extLst>
          </p:cNvPr>
          <p:cNvSpPr txBox="1">
            <a:spLocks/>
          </p:cNvSpPr>
          <p:nvPr/>
        </p:nvSpPr>
        <p:spPr>
          <a:xfrm>
            <a:off x="822084" y="1832587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4S contract - West</a:t>
            </a:r>
            <a:endParaRPr lang="en-US" b="1" i="1" dirty="0">
              <a:sym typeface="Wingdings" panose="05000000000000000000" pitchFamily="2" charset="2"/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CC7615-2D26-3EFE-B58A-7C841E49AF82}"/>
              </a:ext>
            </a:extLst>
          </p:cNvPr>
          <p:cNvSpPr/>
          <p:nvPr/>
        </p:nvSpPr>
        <p:spPr>
          <a:xfrm>
            <a:off x="449580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1FC515-B59B-C8A8-C374-23882623C746}"/>
              </a:ext>
            </a:extLst>
          </p:cNvPr>
          <p:cNvSpPr txBox="1"/>
          <p:nvPr/>
        </p:nvSpPr>
        <p:spPr>
          <a:xfrm>
            <a:off x="296875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♠Q</a:t>
            </a:r>
            <a:r>
              <a:rPr lang="en-US" sz="3600" b="1" dirty="0"/>
              <a:t>54     Q752     K86  ♣98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B23DED-40C0-78C5-8398-21713CCDA8B1}"/>
              </a:ext>
            </a:extLst>
          </p:cNvPr>
          <p:cNvSpPr txBox="1"/>
          <p:nvPr/>
        </p:nvSpPr>
        <p:spPr>
          <a:xfrm>
            <a:off x="296875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/>
              <a:t>98       J86     </a:t>
            </a:r>
            <a:r>
              <a:rPr lang="en-US" sz="3600" b="1" dirty="0"/>
              <a:t>JT532  ♣KQJ  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8678F333-333D-35A2-91D9-3141589B020F}"/>
              </a:ext>
            </a:extLst>
          </p:cNvPr>
          <p:cNvSpPr/>
          <p:nvPr/>
        </p:nvSpPr>
        <p:spPr>
          <a:xfrm>
            <a:off x="5964936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rt with solid fill">
            <a:extLst>
              <a:ext uri="{FF2B5EF4-FFF2-40B4-BE49-F238E27FC236}">
                <a16:creationId xmlns:a16="http://schemas.microsoft.com/office/drawing/2014/main" id="{01DB064F-F795-BD60-9194-5C23DD781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193287" y="5568697"/>
            <a:ext cx="487679" cy="487679"/>
          </a:xfrm>
          <a:prstGeom prst="rect">
            <a:avLst/>
          </a:prstGeom>
        </p:spPr>
      </p:pic>
      <p:sp>
        <p:nvSpPr>
          <p:cNvPr id="17" name="Diamond 16">
            <a:extLst>
              <a:ext uri="{FF2B5EF4-FFF2-40B4-BE49-F238E27FC236}">
                <a16:creationId xmlns:a16="http://schemas.microsoft.com/office/drawing/2014/main" id="{CA0AAB9C-C714-2CD9-F83E-05D692054C08}"/>
              </a:ext>
            </a:extLst>
          </p:cNvPr>
          <p:cNvSpPr/>
          <p:nvPr/>
        </p:nvSpPr>
        <p:spPr>
          <a:xfrm>
            <a:off x="5446014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7162A0-83BD-E86B-9CF9-E3BA4945695A}"/>
              </a:ext>
            </a:extLst>
          </p:cNvPr>
          <p:cNvSpPr txBox="1"/>
          <p:nvPr/>
        </p:nvSpPr>
        <p:spPr>
          <a:xfrm>
            <a:off x="5062727" y="4738813"/>
            <a:ext cx="1203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945EEEA-8728-B7AE-D73D-CE2317788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93225" y="3679271"/>
            <a:ext cx="633984" cy="100169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756F945-35DF-CA30-D404-F097DE5DFAEC}"/>
              </a:ext>
            </a:extLst>
          </p:cNvPr>
          <p:cNvSpPr txBox="1"/>
          <p:nvPr/>
        </p:nvSpPr>
        <p:spPr>
          <a:xfrm>
            <a:off x="8400288" y="3081042"/>
            <a:ext cx="1578102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♠ </a:t>
            </a:r>
            <a:r>
              <a:rPr lang="en-US" sz="3600" b="1" dirty="0"/>
              <a:t>J632      </a:t>
            </a:r>
          </a:p>
          <a:p>
            <a:r>
              <a:rPr lang="en-US" sz="3600" b="1" dirty="0"/>
              <a:t>    K43     </a:t>
            </a:r>
          </a:p>
          <a:p>
            <a:r>
              <a:rPr lang="en-US" sz="3600" b="1" dirty="0"/>
              <a:t>    Q4  </a:t>
            </a:r>
          </a:p>
          <a:p>
            <a:r>
              <a:rPr lang="en-US" sz="3600" b="1" dirty="0"/>
              <a:t>♣ 6542   </a:t>
            </a:r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70BC628C-D7E6-8A98-F6CD-A549C6DB8DD7}"/>
              </a:ext>
            </a:extLst>
          </p:cNvPr>
          <p:cNvSpPr/>
          <p:nvPr/>
        </p:nvSpPr>
        <p:spPr>
          <a:xfrm>
            <a:off x="8443725" y="4288026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 descr="Heart with solid fill">
            <a:extLst>
              <a:ext uri="{FF2B5EF4-FFF2-40B4-BE49-F238E27FC236}">
                <a16:creationId xmlns:a16="http://schemas.microsoft.com/office/drawing/2014/main" id="{E7A32BAB-C5F4-4095-4AB0-16BB76882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70570" y="3723903"/>
            <a:ext cx="487679" cy="487679"/>
          </a:xfrm>
          <a:prstGeom prst="rect">
            <a:avLst/>
          </a:prstGeom>
        </p:spPr>
      </p:pic>
      <p:pic>
        <p:nvPicPr>
          <p:cNvPr id="26" name="Graphic 25" descr="Heart with solid fill">
            <a:extLst>
              <a:ext uri="{FF2B5EF4-FFF2-40B4-BE49-F238E27FC236}">
                <a16:creationId xmlns:a16="http://schemas.microsoft.com/office/drawing/2014/main" id="{4F80021C-194E-3FEE-100A-17E06AAA4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341876" y="2469503"/>
            <a:ext cx="487679" cy="4876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1DC3EC-29EA-7525-D4F7-BC23A5456C88}"/>
              </a:ext>
            </a:extLst>
          </p:cNvPr>
          <p:cNvSpPr txBox="1"/>
          <p:nvPr/>
        </p:nvSpPr>
        <p:spPr>
          <a:xfrm>
            <a:off x="6857238" y="3859429"/>
            <a:ext cx="1277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B739698-09B3-E325-44F9-28D2040E904A}"/>
              </a:ext>
            </a:extLst>
          </p:cNvPr>
          <p:cNvGrpSpPr/>
          <p:nvPr/>
        </p:nvGrpSpPr>
        <p:grpSpPr>
          <a:xfrm>
            <a:off x="2695838" y="3433334"/>
            <a:ext cx="1769481" cy="1077218"/>
            <a:chOff x="2695838" y="3433334"/>
            <a:chExt cx="1769481" cy="10772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D84E837-E4F5-5A47-3D98-FB8E80DF1B65}"/>
                </a:ext>
              </a:extLst>
            </p:cNvPr>
            <p:cNvSpPr txBox="1"/>
            <p:nvPr/>
          </p:nvSpPr>
          <p:spPr>
            <a:xfrm>
              <a:off x="2695838" y="3433334"/>
              <a:ext cx="1769481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West, leads     T</a:t>
              </a:r>
            </a:p>
          </p:txBody>
        </p:sp>
        <p:pic>
          <p:nvPicPr>
            <p:cNvPr id="11" name="Graphic 10" descr="Heart with solid fill">
              <a:extLst>
                <a:ext uri="{FF2B5EF4-FFF2-40B4-BE49-F238E27FC236}">
                  <a16:creationId xmlns:a16="http://schemas.microsoft.com/office/drawing/2014/main" id="{2563387A-18EB-8FDD-DA8B-177910BA8A4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667798" y="4001877"/>
              <a:ext cx="487679" cy="487679"/>
            </a:xfrm>
            <a:prstGeom prst="rect">
              <a:avLst/>
            </a:prstGeom>
          </p:spPr>
        </p:pic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75B5FDF-4A97-2434-978A-F904FD44E3FE}"/>
              </a:ext>
            </a:extLst>
          </p:cNvPr>
          <p:cNvGrpSpPr/>
          <p:nvPr/>
        </p:nvGrpSpPr>
        <p:grpSpPr>
          <a:xfrm>
            <a:off x="4540758" y="3062413"/>
            <a:ext cx="2080260" cy="1077218"/>
            <a:chOff x="4540758" y="3062413"/>
            <a:chExt cx="2080260" cy="1077218"/>
          </a:xfrm>
        </p:grpSpPr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541771E2-82BA-2A96-52AB-06E2A6830D5C}"/>
                </a:ext>
              </a:extLst>
            </p:cNvPr>
            <p:cNvSpPr txBox="1"/>
            <p:nvPr/>
          </p:nvSpPr>
          <p:spPr>
            <a:xfrm>
              <a:off x="4540758" y="3062413"/>
              <a:ext cx="2080260" cy="10772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chemeClr val="bg1"/>
                  </a:solidFill>
                </a:rPr>
                <a:t>North plays      2  </a:t>
              </a:r>
            </a:p>
          </p:txBody>
        </p:sp>
        <p:pic>
          <p:nvPicPr>
            <p:cNvPr id="23" name="Graphic 22" descr="Heart with solid fill">
              <a:extLst>
                <a:ext uri="{FF2B5EF4-FFF2-40B4-BE49-F238E27FC236}">
                  <a16:creationId xmlns:a16="http://schemas.microsoft.com/office/drawing/2014/main" id="{6427CC4F-26DF-B474-4EEF-7CCFAC731E2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5713354" y="3613296"/>
              <a:ext cx="487679" cy="4876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0029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7A98B-6040-2D15-3A0C-3BC6F43B48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Hand High Example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962AD-151E-334C-2F41-A76BC4CA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Sixth Lesson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5AEC79-A52D-0E21-EBDC-751DE8A5E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34CDA-4E2D-486B-BFDA-4CE76E3C0E18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8361E62-DC04-3953-0296-2E1FE4C8E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99D8491-F04E-1C0A-6547-DF4B94E40411}"/>
              </a:ext>
            </a:extLst>
          </p:cNvPr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387494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b="1" i="1" dirty="0"/>
              <a:t>3NT contract - West</a:t>
            </a:r>
            <a:endParaRPr lang="en-US" b="1" i="1" dirty="0">
              <a:sym typeface="Wingdings" panose="05000000000000000000" pitchFamily="2" charset="2"/>
            </a:endParaRP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BCC7615-2D26-3EFE-B58A-7C841E49AF82}"/>
              </a:ext>
            </a:extLst>
          </p:cNvPr>
          <p:cNvSpPr/>
          <p:nvPr/>
        </p:nvSpPr>
        <p:spPr>
          <a:xfrm>
            <a:off x="4392930" y="3051048"/>
            <a:ext cx="2286000" cy="228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84E837-E4F5-5A47-3D98-FB8E80DF1B65}"/>
              </a:ext>
            </a:extLst>
          </p:cNvPr>
          <p:cNvSpPr txBox="1"/>
          <p:nvPr/>
        </p:nvSpPr>
        <p:spPr>
          <a:xfrm>
            <a:off x="2583428" y="3662993"/>
            <a:ext cx="17482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West wins </a:t>
            </a:r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1FC515-B59B-C8A8-C374-23882623C746}"/>
              </a:ext>
            </a:extLst>
          </p:cNvPr>
          <p:cNvSpPr txBox="1"/>
          <p:nvPr/>
        </p:nvSpPr>
        <p:spPr>
          <a:xfrm>
            <a:off x="2865882" y="237159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A954      52     98  ♣Q9763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2B23DED-40C0-78C5-8398-21713CCDA8B1}"/>
              </a:ext>
            </a:extLst>
          </p:cNvPr>
          <p:cNvSpPr txBox="1"/>
          <p:nvPr/>
        </p:nvSpPr>
        <p:spPr>
          <a:xfrm>
            <a:off x="2865882" y="5479059"/>
            <a:ext cx="543153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♠</a:t>
            </a:r>
            <a:r>
              <a:rPr lang="en-US" sz="3600" b="1" dirty="0"/>
              <a:t>872       T984     A73  ♣KT5</a:t>
            </a:r>
          </a:p>
        </p:txBody>
      </p:sp>
      <p:sp>
        <p:nvSpPr>
          <p:cNvPr id="15" name="Diamond 14">
            <a:extLst>
              <a:ext uri="{FF2B5EF4-FFF2-40B4-BE49-F238E27FC236}">
                <a16:creationId xmlns:a16="http://schemas.microsoft.com/office/drawing/2014/main" id="{8678F333-333D-35A2-91D9-3141589B020F}"/>
              </a:ext>
            </a:extLst>
          </p:cNvPr>
          <p:cNvSpPr/>
          <p:nvPr/>
        </p:nvSpPr>
        <p:spPr>
          <a:xfrm>
            <a:off x="5530596" y="2469135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Graphic 15" descr="Heart with solid fill">
            <a:extLst>
              <a:ext uri="{FF2B5EF4-FFF2-40B4-BE49-F238E27FC236}">
                <a16:creationId xmlns:a16="http://schemas.microsoft.com/office/drawing/2014/main" id="{01DB064F-F795-BD60-9194-5C23DD7811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284727" y="5568697"/>
            <a:ext cx="487679" cy="487679"/>
          </a:xfrm>
          <a:prstGeom prst="rect">
            <a:avLst/>
          </a:prstGeom>
        </p:spPr>
      </p:pic>
      <p:sp>
        <p:nvSpPr>
          <p:cNvPr id="17" name="Diamond 16">
            <a:extLst>
              <a:ext uri="{FF2B5EF4-FFF2-40B4-BE49-F238E27FC236}">
                <a16:creationId xmlns:a16="http://schemas.microsoft.com/office/drawing/2014/main" id="{CA0AAB9C-C714-2CD9-F83E-05D692054C08}"/>
              </a:ext>
            </a:extLst>
          </p:cNvPr>
          <p:cNvSpPr/>
          <p:nvPr/>
        </p:nvSpPr>
        <p:spPr>
          <a:xfrm>
            <a:off x="5834634" y="5576595"/>
            <a:ext cx="335280" cy="415773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B7162A0-83BD-E86B-9CF9-E3BA4945695A}"/>
              </a:ext>
            </a:extLst>
          </p:cNvPr>
          <p:cNvSpPr txBox="1"/>
          <p:nvPr/>
        </p:nvSpPr>
        <p:spPr>
          <a:xfrm>
            <a:off x="4690859" y="4326341"/>
            <a:ext cx="18078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South plays </a:t>
            </a:r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K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41771E2-82BA-2A96-52AB-06E2A6830D5C}"/>
              </a:ext>
            </a:extLst>
          </p:cNvPr>
          <p:cNvSpPr txBox="1"/>
          <p:nvPr/>
        </p:nvSpPr>
        <p:spPr>
          <a:xfrm>
            <a:off x="4690859" y="3085705"/>
            <a:ext cx="17682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North leads </a:t>
            </a:r>
            <a:r>
              <a:rPr lang="en-US" sz="3200" b="1" dirty="0"/>
              <a:t>♣</a:t>
            </a:r>
            <a:r>
              <a:rPr lang="en-US" sz="3200" b="1" dirty="0">
                <a:solidFill>
                  <a:schemeClr val="bg1"/>
                </a:solidFill>
              </a:rPr>
              <a:t>6 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A945EEEA-8728-B7AE-D73D-CE2317788AA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537250" y="3679271"/>
            <a:ext cx="633984" cy="100169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E756F945-35DF-CA30-D404-F097DE5DFAEC}"/>
              </a:ext>
            </a:extLst>
          </p:cNvPr>
          <p:cNvSpPr txBox="1"/>
          <p:nvPr/>
        </p:nvSpPr>
        <p:spPr>
          <a:xfrm>
            <a:off x="8318374" y="3025956"/>
            <a:ext cx="1660016" cy="230832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200" b="1" dirty="0"/>
              <a:t>♠ </a:t>
            </a:r>
            <a:r>
              <a:rPr lang="en-US" sz="3600" b="1" dirty="0"/>
              <a:t>Q63 </a:t>
            </a:r>
          </a:p>
          <a:p>
            <a:r>
              <a:rPr lang="en-US" sz="3600" b="1" dirty="0"/>
              <a:t>    K763     </a:t>
            </a:r>
          </a:p>
          <a:p>
            <a:r>
              <a:rPr lang="en-US" sz="3600" b="1" dirty="0"/>
              <a:t>    K52  </a:t>
            </a:r>
          </a:p>
          <a:p>
            <a:r>
              <a:rPr lang="en-US" sz="3600" b="1" dirty="0"/>
              <a:t>♣ 842   </a:t>
            </a:r>
          </a:p>
        </p:txBody>
      </p:sp>
      <p:sp>
        <p:nvSpPr>
          <p:cNvPr id="24" name="Diamond 23">
            <a:extLst>
              <a:ext uri="{FF2B5EF4-FFF2-40B4-BE49-F238E27FC236}">
                <a16:creationId xmlns:a16="http://schemas.microsoft.com/office/drawing/2014/main" id="{70BC628C-D7E6-8A98-F6CD-A549C6DB8DD7}"/>
              </a:ext>
            </a:extLst>
          </p:cNvPr>
          <p:cNvSpPr/>
          <p:nvPr/>
        </p:nvSpPr>
        <p:spPr>
          <a:xfrm>
            <a:off x="8407146" y="4272789"/>
            <a:ext cx="323086" cy="408177"/>
          </a:xfrm>
          <a:prstGeom prst="diamond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Graphic 24" descr="Heart with solid fill">
            <a:extLst>
              <a:ext uri="{FF2B5EF4-FFF2-40B4-BE49-F238E27FC236}">
                <a16:creationId xmlns:a16="http://schemas.microsoft.com/office/drawing/2014/main" id="{E7A32BAB-C5F4-4095-4AB0-16BB76882D8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4850" y="3671793"/>
            <a:ext cx="487679" cy="487679"/>
          </a:xfrm>
          <a:prstGeom prst="rect">
            <a:avLst/>
          </a:prstGeom>
        </p:spPr>
      </p:pic>
      <p:pic>
        <p:nvPicPr>
          <p:cNvPr id="26" name="Graphic 25" descr="Heart with solid fill">
            <a:extLst>
              <a:ext uri="{FF2B5EF4-FFF2-40B4-BE49-F238E27FC236}">
                <a16:creationId xmlns:a16="http://schemas.microsoft.com/office/drawing/2014/main" id="{4F80021C-194E-3FEE-100A-17E06AAA48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418077" y="2467357"/>
            <a:ext cx="487679" cy="48767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C112B6E-F177-2AE7-DA1D-413386918367}"/>
              </a:ext>
            </a:extLst>
          </p:cNvPr>
          <p:cNvSpPr txBox="1"/>
          <p:nvPr/>
        </p:nvSpPr>
        <p:spPr>
          <a:xfrm>
            <a:off x="6643878" y="3859465"/>
            <a:ext cx="12771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bg1"/>
                </a:solidFill>
              </a:rPr>
              <a:t>East</a:t>
            </a:r>
          </a:p>
        </p:txBody>
      </p:sp>
    </p:spTree>
    <p:extLst>
      <p:ext uri="{BB962C8B-B14F-4D97-AF65-F5344CB8AC3E}">
        <p14:creationId xmlns:p14="http://schemas.microsoft.com/office/powerpoint/2010/main" val="290778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11814</TotalTime>
  <Words>1225</Words>
  <Application>Microsoft Office PowerPoint</Application>
  <PresentationFormat>Widescreen</PresentationFormat>
  <Paragraphs>206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Wingdings</vt:lpstr>
      <vt:lpstr>1_Office Theme</vt:lpstr>
      <vt:lpstr>Basic Beginning Bridge Lesson 6 – Defense (Fighting Back!)</vt:lpstr>
      <vt:lpstr>Objective for Lesson 6</vt:lpstr>
      <vt:lpstr>Defender Play – Evaluation and Planning</vt:lpstr>
      <vt:lpstr>Opening Lead</vt:lpstr>
      <vt:lpstr>Which Specific Card to Lead?</vt:lpstr>
      <vt:lpstr>Common Defensive Strategies</vt:lpstr>
      <vt:lpstr>Cover an Honor with Honor Example</vt:lpstr>
      <vt:lpstr>2nd Hand Low Example</vt:lpstr>
      <vt:lpstr>3rd Hand High Example</vt:lpstr>
      <vt:lpstr>Overcalls</vt:lpstr>
      <vt:lpstr>Practice: Overcalls</vt:lpstr>
      <vt:lpstr>Summary</vt:lpstr>
      <vt:lpstr>What Next?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Bridge Tutorial</dc:title>
  <dc:creator>Carey Gire</dc:creator>
  <cp:lastModifiedBy>Carey Gire</cp:lastModifiedBy>
  <cp:revision>200</cp:revision>
  <cp:lastPrinted>2023-10-31T00:45:21Z</cp:lastPrinted>
  <dcterms:created xsi:type="dcterms:W3CDTF">2022-01-11T02:01:08Z</dcterms:created>
  <dcterms:modified xsi:type="dcterms:W3CDTF">2024-03-30T02:15:07Z</dcterms:modified>
</cp:coreProperties>
</file>