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329" r:id="rId3"/>
    <p:sldId id="330" r:id="rId4"/>
    <p:sldId id="364" r:id="rId5"/>
    <p:sldId id="332" r:id="rId6"/>
    <p:sldId id="331" r:id="rId7"/>
    <p:sldId id="336" r:id="rId8"/>
    <p:sldId id="339" r:id="rId9"/>
    <p:sldId id="340" r:id="rId10"/>
    <p:sldId id="344" r:id="rId11"/>
    <p:sldId id="345" r:id="rId12"/>
    <p:sldId id="346" r:id="rId13"/>
    <p:sldId id="320" r:id="rId14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88123" autoAdjust="0"/>
  </p:normalViewPr>
  <p:slideViewPr>
    <p:cSldViewPr snapToGrid="0">
      <p:cViewPr varScale="1">
        <p:scale>
          <a:sx n="60" d="100"/>
          <a:sy n="60" d="100"/>
        </p:scale>
        <p:origin x="7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1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5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5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This slide is up when students enter.   </a:t>
            </a:r>
            <a:r>
              <a:rPr lang="en-US"/>
              <a:t>Announce the subject of the class and then immediately move to next slide.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94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Have students work together to evaluate the above questions for class hands #3 and #4. 				12 min</a:t>
            </a:r>
          </a:p>
          <a:p>
            <a:pPr defTabSz="931041">
              <a:defRPr/>
            </a:pPr>
            <a:r>
              <a:rPr lang="en-US" dirty="0"/>
              <a:t>Have students display their hands and discuss among themselves.  Have the students play and score the hands..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02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board show that we now know all the basic opening bids:  1C, 1D, 1H, 1S, 1NT, 2C, 2NT. 			3 min</a:t>
            </a:r>
          </a:p>
          <a:p>
            <a:r>
              <a:rPr lang="en-US" dirty="0"/>
              <a:t>So, what about the “gaps”?  We’ll discuss 12 – 14, 18 – 19 in a moment.	</a:t>
            </a:r>
          </a:p>
          <a:p>
            <a:r>
              <a:rPr lang="en-US" dirty="0"/>
              <a:t>What if 5-3-3-2 with 5 H/S and 15 – 17 points?  1 of major or 1NT?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03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Briefly</a:t>
            </a:r>
            <a:r>
              <a:rPr lang="en-US" dirty="0"/>
              <a:t> address 26 – 33 – 37 chart							&lt;&lt;1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32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16-point invitational hands, use your judgment on whether to pass or bid higher.				5 min</a:t>
            </a:r>
          </a:p>
          <a:p>
            <a:r>
              <a:rPr lang="en-US" dirty="0"/>
              <a:t>What if you have 18 high card points opposite a 1 NT opening?</a:t>
            </a:r>
          </a:p>
          <a:p>
            <a:r>
              <a:rPr lang="en-US" dirty="0"/>
              <a:t>Similar for 2NT opening: 3NT with 5 or 6 or more points; 4NT with 11 or 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8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70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1">
              <a:defRPr/>
            </a:pPr>
            <a:r>
              <a:rPr lang="en-US" dirty="0"/>
              <a:t>Have students work together to evaluate the above questions for class hands #1 and #2. 				12 min</a:t>
            </a:r>
          </a:p>
          <a:p>
            <a:pPr defTabSz="931041">
              <a:defRPr/>
            </a:pPr>
            <a:r>
              <a:rPr lang="en-US" dirty="0"/>
              <a:t>Have students display their hands and discuss among themselves.  Have the students play and score the hands.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22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that we are not including transfer bids.				3 min</a:t>
            </a:r>
          </a:p>
          <a:p>
            <a:r>
              <a:rPr lang="en-US" dirty="0"/>
              <a:t>Stayman is “extra”, but an important extra – but feel free to ignore if your brain is full.</a:t>
            </a:r>
          </a:p>
          <a:p>
            <a:r>
              <a:rPr lang="en-US" dirty="0"/>
              <a:t>Bidding naturally is simpler, but less efficient in finding a major fit compared with transfers.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7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9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9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3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4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B8B0E60-BBE4-1C8A-D900-04C38208FEC5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80410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sz="4800" dirty="0"/>
              <a:t>Lesson 5 – No Trump Opening Bids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3BA46-FB99-62C8-D53A-28975C7F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Ways of Finding a Suit 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3930D-75F7-21FD-AC1E-DE6221B5F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a </a:t>
            </a:r>
            <a:r>
              <a:rPr lang="en-US" u="sng" dirty="0"/>
              <a:t>5-card major suit</a:t>
            </a:r>
            <a:r>
              <a:rPr lang="en-US" dirty="0"/>
              <a:t>, bid naturally:</a:t>
            </a:r>
          </a:p>
          <a:p>
            <a:pPr lvl="1"/>
            <a:r>
              <a:rPr lang="en-US" dirty="0"/>
              <a:t>1 NT – pass – 2H or 2S shows a 5-card heart/spade suit and weak (&lt; 10 points)</a:t>
            </a:r>
          </a:p>
          <a:p>
            <a:pPr lvl="2"/>
            <a:r>
              <a:rPr lang="en-US" dirty="0"/>
              <a:t>Opener will pass unless they have 17+ and 4-card support, where they </a:t>
            </a:r>
            <a:r>
              <a:rPr lang="en-US" u="sng" dirty="0"/>
              <a:t>invite</a:t>
            </a:r>
            <a:r>
              <a:rPr lang="en-US" dirty="0"/>
              <a:t> with 3H/3S.</a:t>
            </a:r>
          </a:p>
          <a:p>
            <a:pPr lvl="1"/>
            <a:r>
              <a:rPr lang="en-US" dirty="0"/>
              <a:t>1 NT – pass – 3H or 3S shows a 5-card heart/spade suit and 10+ points</a:t>
            </a:r>
          </a:p>
          <a:p>
            <a:pPr lvl="2"/>
            <a:r>
              <a:rPr lang="en-US" dirty="0"/>
              <a:t>Opener is forced to a) bid 3NT with 2 heart/spades; or b) bid 4H/4S with 3+ hearts/spades.</a:t>
            </a:r>
          </a:p>
          <a:p>
            <a:endParaRPr lang="en-US" dirty="0"/>
          </a:p>
          <a:p>
            <a:r>
              <a:rPr lang="en-US" dirty="0"/>
              <a:t>With a 6-card minor suit and a weak hand, bid naturally:</a:t>
            </a:r>
          </a:p>
          <a:p>
            <a:pPr lvl="1"/>
            <a:r>
              <a:rPr lang="en-US" dirty="0"/>
              <a:t>1NT – pass – 3C or 3D shows 6+ cards in clubs/diamonds and &lt; 8 points.</a:t>
            </a:r>
          </a:p>
          <a:p>
            <a:pPr lvl="2"/>
            <a:r>
              <a:rPr lang="en-US" dirty="0"/>
              <a:t>Opener passes.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24FD-5E05-DFA0-69B2-6D3834BC9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CF67E-9354-CE72-B3A1-26671B6CA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79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73D7F-6A5A-D0FD-2C1E-4DDAA729B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Finding a Suit 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E5F7E-E071-6C06-2C89-4AF7C4280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many high card points in opener’s hand?  </a:t>
            </a:r>
          </a:p>
          <a:p>
            <a:endParaRPr lang="en-US" dirty="0"/>
          </a:p>
          <a:p>
            <a:r>
              <a:rPr lang="en-US" dirty="0"/>
              <a:t>How many high card points in responder’s hand?  </a:t>
            </a:r>
          </a:p>
          <a:p>
            <a:endParaRPr lang="en-US" dirty="0"/>
          </a:p>
          <a:p>
            <a:r>
              <a:rPr lang="en-US" dirty="0"/>
              <a:t>Does responder have 5 or more in hearts or spades?</a:t>
            </a:r>
          </a:p>
          <a:p>
            <a:endParaRPr lang="en-US" dirty="0"/>
          </a:p>
          <a:p>
            <a:r>
              <a:rPr lang="en-US" dirty="0"/>
              <a:t>How do you tell partner about your hand?</a:t>
            </a:r>
          </a:p>
          <a:p>
            <a:endParaRPr lang="en-US" dirty="0"/>
          </a:p>
          <a:p>
            <a:r>
              <a:rPr lang="en-US" dirty="0"/>
              <a:t>What do you think opener will bid next?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5EF9D-0BD1-F405-8804-8991F2735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527B9-98FB-2059-7CCC-264F5ED6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91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BBC-F821-6568-4D6B-32402559F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4159-96B4-6239-0F64-F8334DC13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if you have 15 – 17 high card points and a 5 – 3 – 3 – 2 balanced hand – with the 5 cards in hearts or spades?</a:t>
            </a:r>
          </a:p>
          <a:p>
            <a:pPr lvl="1"/>
            <a:r>
              <a:rPr lang="en-US" dirty="0"/>
              <a:t>Many approaches – initially recommend opening 1NT.</a:t>
            </a:r>
          </a:p>
          <a:p>
            <a:endParaRPr lang="en-US" dirty="0"/>
          </a:p>
          <a:p>
            <a:r>
              <a:rPr lang="en-US" dirty="0"/>
              <a:t>What if you have an unbalanced hand after partner’s 2NT opening?</a:t>
            </a:r>
          </a:p>
          <a:p>
            <a:pPr lvl="1"/>
            <a:r>
              <a:rPr lang="en-US" dirty="0"/>
              <a:t>Same approach as with 1NT, but one level higher and with different point ranges.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5AEFA-C5E0-96B4-14EA-3F1C6DB4C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36A93-0790-4319-0ED9-D1096907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47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Opening no trump bids: 15 – 17, 20 – 21 </a:t>
            </a:r>
          </a:p>
          <a:p>
            <a:endParaRPr lang="en-US" dirty="0"/>
          </a:p>
          <a:p>
            <a:r>
              <a:rPr lang="en-US" dirty="0"/>
              <a:t>No trump responses – 8 – 9 (game invitational), 10 – 14 (game), 15 – 17 (slam invitational)</a:t>
            </a:r>
          </a:p>
          <a:p>
            <a:endParaRPr lang="en-US" dirty="0"/>
          </a:p>
          <a:p>
            <a:r>
              <a:rPr lang="en-US" dirty="0"/>
              <a:t>Full no trump bid collection</a:t>
            </a:r>
          </a:p>
          <a:p>
            <a:endParaRPr lang="en-US" dirty="0"/>
          </a:p>
          <a:p>
            <a:r>
              <a:rPr lang="en-US" dirty="0"/>
              <a:t>Finding a suit fit – 2 Hearts/Spades (weak), 3 Hearts/Spades (game), 3 Clubs/3 Diamonds (weak)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D14F22-957D-04DA-7371-9BE5B1D4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Fifth Lesson</a:t>
            </a:r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Lesson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make an opening no trump bid and to respond appropriately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Point ranges for no trump opening bids</a:t>
            </a:r>
          </a:p>
          <a:p>
            <a:pPr lvl="1"/>
            <a:r>
              <a:rPr lang="en-US" dirty="0"/>
              <a:t>Guidelines for no trump responding bids</a:t>
            </a:r>
          </a:p>
          <a:p>
            <a:pPr lvl="1"/>
            <a:r>
              <a:rPr lang="en-US" dirty="0"/>
              <a:t>Finding a suit fit after a no trump opening bid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7650E-E2FF-1590-3B89-E7539EF0B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No Trump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467CC-0EBD-C301-E547-870E76AA3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no trump opening bid</a:t>
            </a:r>
          </a:p>
          <a:p>
            <a:pPr lvl="1"/>
            <a:r>
              <a:rPr lang="en-US" dirty="0"/>
              <a:t>15 – 17 high card points</a:t>
            </a:r>
          </a:p>
          <a:p>
            <a:pPr lvl="1"/>
            <a:r>
              <a:rPr lang="en-US" dirty="0"/>
              <a:t>Balanced hands:  </a:t>
            </a:r>
          </a:p>
          <a:p>
            <a:pPr lvl="2"/>
            <a:r>
              <a:rPr lang="en-US" sz="2400" dirty="0"/>
              <a:t>4 – 4 – 3 – 2</a:t>
            </a:r>
          </a:p>
          <a:p>
            <a:pPr lvl="2"/>
            <a:r>
              <a:rPr lang="en-US" sz="2400" dirty="0"/>
              <a:t>4 – 3 – 3 – 3</a:t>
            </a:r>
          </a:p>
          <a:p>
            <a:pPr lvl="2"/>
            <a:r>
              <a:rPr lang="en-US" sz="2400" dirty="0"/>
              <a:t>5 – 3 – 3 – 2</a:t>
            </a:r>
          </a:p>
          <a:p>
            <a:endParaRPr lang="en-US" dirty="0"/>
          </a:p>
          <a:p>
            <a:r>
              <a:rPr lang="en-US" dirty="0"/>
              <a:t>2 no trump opening bid</a:t>
            </a:r>
          </a:p>
          <a:p>
            <a:pPr lvl="1"/>
            <a:r>
              <a:rPr lang="en-US" dirty="0"/>
              <a:t>20 – 21 high card points and a balanced hand</a:t>
            </a:r>
          </a:p>
          <a:p>
            <a:pPr lvl="1"/>
            <a:r>
              <a:rPr lang="en-US" dirty="0"/>
              <a:t>Stopper(s) in at least 3 suits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CE940-4B86-B370-463E-A0D1F6F4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1CF2C-AA3F-1EF5-A510-CDA51E85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5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9122-1D9B-AC56-E8AC-8A40A105D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</p:spPr>
        <p:txBody>
          <a:bodyPr/>
          <a:lstStyle/>
          <a:p>
            <a:r>
              <a:rPr lang="en-US" dirty="0"/>
              <a:t>Responder Point Ranges (NT Opening Bid)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DB063-96A7-04EB-9A02-9B496E18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</p:spPr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2D54-A304-CAE4-E01C-E698FEBFF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3FD9E-DED5-8529-C535-E3F90459403E}"/>
              </a:ext>
            </a:extLst>
          </p:cNvPr>
          <p:cNvSpPr/>
          <p:nvPr/>
        </p:nvSpPr>
        <p:spPr>
          <a:xfrm>
            <a:off x="838200" y="1954062"/>
            <a:ext cx="10515600" cy="40020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29F0C-B8FC-99E7-44DE-83DDFF789A84}"/>
              </a:ext>
            </a:extLst>
          </p:cNvPr>
          <p:cNvSpPr/>
          <p:nvPr/>
        </p:nvSpPr>
        <p:spPr>
          <a:xfrm>
            <a:off x="838200" y="1954061"/>
            <a:ext cx="10515600" cy="989556"/>
          </a:xfrm>
          <a:prstGeom prst="rect">
            <a:avLst/>
          </a:prstGeom>
          <a:solidFill>
            <a:srgbClr val="FF0000"/>
          </a:solidFill>
          <a:ln w="38100"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&lt; 8 </a:t>
            </a:r>
            <a:r>
              <a:rPr lang="en-US" sz="4800" b="1" dirty="0"/>
              <a:t>Points </a:t>
            </a:r>
            <a:r>
              <a:rPr lang="en-US" sz="4800" dirty="0"/>
              <a:t>– </a:t>
            </a:r>
            <a:r>
              <a:rPr lang="en-US" sz="4800" u="sng" dirty="0"/>
              <a:t>pass</a:t>
            </a:r>
            <a:r>
              <a:rPr lang="en-US" sz="4800" dirty="0"/>
              <a:t> or bid a long suit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6C084A-B3D5-BB14-3B26-075C740826DB}"/>
              </a:ext>
            </a:extLst>
          </p:cNvPr>
          <p:cNvSpPr/>
          <p:nvPr/>
        </p:nvSpPr>
        <p:spPr>
          <a:xfrm>
            <a:off x="840288" y="2958229"/>
            <a:ext cx="10515600" cy="989556"/>
          </a:xfrm>
          <a:prstGeom prst="rect">
            <a:avLst/>
          </a:prstGeom>
          <a:solidFill>
            <a:srgbClr val="FFC000"/>
          </a:solidFill>
          <a:ln w="38100"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8</a:t>
            </a:r>
            <a:r>
              <a:rPr lang="en-US" sz="4800" b="1" dirty="0"/>
              <a:t>+ Points </a:t>
            </a:r>
            <a:r>
              <a:rPr lang="en-US" sz="4800" dirty="0"/>
              <a:t>– </a:t>
            </a:r>
            <a:r>
              <a:rPr lang="en-US" sz="4800" u="sng" dirty="0"/>
              <a:t>invitational</a:t>
            </a:r>
            <a:r>
              <a:rPr lang="en-US" sz="4800" dirty="0"/>
              <a:t> hand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E09BFC-1D37-94C1-6106-FBC0BA5F9E5D}"/>
              </a:ext>
            </a:extLst>
          </p:cNvPr>
          <p:cNvSpPr/>
          <p:nvPr/>
        </p:nvSpPr>
        <p:spPr>
          <a:xfrm>
            <a:off x="842376" y="3962397"/>
            <a:ext cx="10515600" cy="989556"/>
          </a:xfrm>
          <a:prstGeom prst="rect">
            <a:avLst/>
          </a:prstGeom>
          <a:solidFill>
            <a:srgbClr val="00B050"/>
          </a:solidFill>
          <a:ln w="3810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10+</a:t>
            </a:r>
            <a:r>
              <a:rPr lang="en-US" sz="4800" b="1" dirty="0"/>
              <a:t> Points </a:t>
            </a:r>
            <a:r>
              <a:rPr lang="en-US" sz="4800" dirty="0"/>
              <a:t>– </a:t>
            </a:r>
            <a:r>
              <a:rPr lang="en-US" sz="4800" u="sng" dirty="0"/>
              <a:t>game</a:t>
            </a:r>
            <a:r>
              <a:rPr lang="en-US" sz="4800" dirty="0"/>
              <a:t> hand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CB2306-8C47-E356-C944-34F47013CA01}"/>
              </a:ext>
            </a:extLst>
          </p:cNvPr>
          <p:cNvSpPr/>
          <p:nvPr/>
        </p:nvSpPr>
        <p:spPr>
          <a:xfrm>
            <a:off x="838200" y="4966566"/>
            <a:ext cx="10515600" cy="989556"/>
          </a:xfrm>
          <a:prstGeom prst="rect">
            <a:avLst/>
          </a:prstGeom>
          <a:solidFill>
            <a:srgbClr val="3874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15</a:t>
            </a:r>
            <a:r>
              <a:rPr lang="en-US" sz="4800" b="1" dirty="0"/>
              <a:t>+ Points </a:t>
            </a:r>
            <a:r>
              <a:rPr lang="en-US" sz="4800" dirty="0"/>
              <a:t>– </a:t>
            </a:r>
            <a:r>
              <a:rPr lang="en-US" sz="4800" u="sng" dirty="0"/>
              <a:t>game</a:t>
            </a:r>
            <a:r>
              <a:rPr lang="en-US" sz="4800" dirty="0"/>
              <a:t> or </a:t>
            </a:r>
            <a:r>
              <a:rPr lang="en-US" sz="4800" u="sng" dirty="0"/>
              <a:t>slam</a:t>
            </a:r>
          </a:p>
        </p:txBody>
      </p:sp>
    </p:spTree>
    <p:extLst>
      <p:ext uri="{BB962C8B-B14F-4D97-AF65-F5344CB8AC3E}">
        <p14:creationId xmlns:p14="http://schemas.microsoft.com/office/powerpoint/2010/main" val="2606140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117D-AC7E-45AE-0E15-6EAA93D97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Responder:  Count Your Points!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D925C-0E93-8C4B-1593-3D627EE3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and your partner total 26 or more points – bid the game!</a:t>
            </a:r>
          </a:p>
          <a:p>
            <a:endParaRPr lang="en-US" dirty="0"/>
          </a:p>
          <a:p>
            <a:r>
              <a:rPr lang="en-US" dirty="0"/>
              <a:t>If you and your partner total 33 or more points – bid the small slam!</a:t>
            </a:r>
          </a:p>
          <a:p>
            <a:endParaRPr lang="en-US" dirty="0"/>
          </a:p>
          <a:p>
            <a:r>
              <a:rPr lang="en-US" dirty="0"/>
              <a:t>If you and your partner total 37 or more points – bid the grand slam!</a:t>
            </a:r>
          </a:p>
          <a:p>
            <a:endParaRPr lang="en-US" dirty="0"/>
          </a:p>
          <a:p>
            <a:r>
              <a:rPr lang="en-US" dirty="0"/>
              <a:t>If your hand </a:t>
            </a:r>
            <a:r>
              <a:rPr lang="en-US"/>
              <a:t>is unbalanced, </a:t>
            </a:r>
            <a:r>
              <a:rPr lang="en-US" dirty="0"/>
              <a:t>consider exploring a suit contract.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4E5FC-5D7F-2121-F273-BE7C39A3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3DC11-5238-6D07-DD70-4BD39B2E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D8887-F523-294E-CB7B-D37F3001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Responses to 1 No Trump 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4A525-46DA-D3CD-48A8-DBD66BB8E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Pass</a:t>
            </a:r>
          </a:p>
          <a:p>
            <a:pPr lvl="1"/>
            <a:r>
              <a:rPr lang="en-US" dirty="0"/>
              <a:t>Fewer than 8 high card points (but </a:t>
            </a:r>
            <a:r>
              <a:rPr lang="en-US"/>
              <a:t>if unbalanced, </a:t>
            </a:r>
            <a:r>
              <a:rPr lang="en-US" dirty="0"/>
              <a:t>see suit bids coming up)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2 no trump</a:t>
            </a:r>
          </a:p>
          <a:p>
            <a:pPr lvl="1"/>
            <a:r>
              <a:rPr lang="en-US" dirty="0"/>
              <a:t>8 – 9 high card points (invitational) and a </a:t>
            </a:r>
            <a:r>
              <a:rPr lang="en-US"/>
              <a:t>mostly balanced </a:t>
            </a:r>
            <a:r>
              <a:rPr lang="en-US" dirty="0"/>
              <a:t>hand</a:t>
            </a:r>
          </a:p>
          <a:p>
            <a:pPr lvl="1"/>
            <a:r>
              <a:rPr lang="en-US" dirty="0"/>
              <a:t>Opener raises to 3NT with a maximum (17 high card points)</a:t>
            </a:r>
          </a:p>
          <a:p>
            <a:endParaRPr lang="en-US" dirty="0"/>
          </a:p>
          <a:p>
            <a:r>
              <a:rPr lang="en-US" dirty="0"/>
              <a:t>3 no trump</a:t>
            </a:r>
          </a:p>
          <a:p>
            <a:pPr lvl="1"/>
            <a:r>
              <a:rPr lang="en-US" dirty="0"/>
              <a:t>10 – 14 high card points and a </a:t>
            </a:r>
            <a:r>
              <a:rPr lang="en-US"/>
              <a:t>mostly balanced </a:t>
            </a:r>
            <a:r>
              <a:rPr lang="en-US" dirty="0"/>
              <a:t>hand</a:t>
            </a:r>
          </a:p>
          <a:p>
            <a:pPr lvl="1"/>
            <a:r>
              <a:rPr lang="en-US" dirty="0"/>
              <a:t>Opener will pass.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4 no trump (a </a:t>
            </a:r>
            <a:r>
              <a:rPr lang="en-US" b="1" dirty="0"/>
              <a:t>quantitative bid</a:t>
            </a:r>
            <a:r>
              <a:rPr lang="en-US" dirty="0"/>
              <a:t>)</a:t>
            </a:r>
            <a:r>
              <a:rPr lang="en-US" b="1" dirty="0"/>
              <a:t> </a:t>
            </a:r>
            <a:r>
              <a:rPr lang="en-US" dirty="0"/>
              <a:t>- invitational</a:t>
            </a:r>
          </a:p>
          <a:p>
            <a:pPr lvl="1"/>
            <a:r>
              <a:rPr lang="en-US" dirty="0"/>
              <a:t>15 – 17 high card points and a </a:t>
            </a:r>
            <a:r>
              <a:rPr lang="en-US"/>
              <a:t>mostly balanced </a:t>
            </a:r>
            <a:r>
              <a:rPr lang="en-US" dirty="0"/>
              <a:t>hand</a:t>
            </a:r>
          </a:p>
          <a:p>
            <a:pPr lvl="1"/>
            <a:r>
              <a:rPr lang="en-US" dirty="0"/>
              <a:t>Opener raises to 6NT with a maximum (17 high card points)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DADD1-2E51-6D5E-2731-937C2E0A0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B64F9-FE76-8CC6-8068-D775A81FA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64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A3430-5265-EE27-E34F-68E7FB1E2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Filling the No Trump Opening Gaps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AA332-0D0A-7A6D-66DF-AAB92CEE5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With 12 – 14 high card points and a </a:t>
            </a:r>
            <a:r>
              <a:rPr lang="en-US" u="sng" dirty="0"/>
              <a:t>balanced</a:t>
            </a:r>
            <a:r>
              <a:rPr lang="en-US" dirty="0"/>
              <a:t> hand:</a:t>
            </a:r>
          </a:p>
          <a:p>
            <a:pPr lvl="1"/>
            <a:r>
              <a:rPr lang="en-US" dirty="0"/>
              <a:t>Bid a suit and then rebid 1NT</a:t>
            </a:r>
          </a:p>
          <a:p>
            <a:pPr lvl="1"/>
            <a:r>
              <a:rPr lang="en-US" dirty="0"/>
              <a:t>Example:  1C – pass – 1H – pass – 1NT</a:t>
            </a:r>
          </a:p>
          <a:p>
            <a:endParaRPr lang="en-US" dirty="0"/>
          </a:p>
          <a:p>
            <a:r>
              <a:rPr lang="en-US" dirty="0"/>
              <a:t>With 18 – 19 high card points and a </a:t>
            </a:r>
            <a:r>
              <a:rPr lang="en-US" u="sng" dirty="0"/>
              <a:t>balanced</a:t>
            </a:r>
            <a:r>
              <a:rPr lang="en-US" dirty="0"/>
              <a:t> hand:</a:t>
            </a:r>
          </a:p>
          <a:p>
            <a:pPr lvl="1"/>
            <a:r>
              <a:rPr lang="en-US" dirty="0"/>
              <a:t>Bid a suit and jump in NT</a:t>
            </a:r>
          </a:p>
          <a:p>
            <a:pPr lvl="1"/>
            <a:r>
              <a:rPr lang="en-US" dirty="0"/>
              <a:t>Example:  1C – pass – 1H – pass – 2NT</a:t>
            </a:r>
          </a:p>
          <a:p>
            <a:pPr lvl="1"/>
            <a:endParaRPr lang="en-US" dirty="0"/>
          </a:p>
          <a:p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Open the bidding with 2 Clubs, then rebid NT:</a:t>
            </a:r>
          </a:p>
          <a:p>
            <a:pPr lvl="1"/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22 – 24 high card points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 rebid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2NT</a:t>
            </a:r>
          </a:p>
          <a:p>
            <a:pPr lvl="1"/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25 – 26 high card points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 rebid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3NT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4FD6E-8725-0097-6332-2992B853F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311E7-A01D-796D-43DC-6C14B5504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5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E7C8-162C-1675-624A-7BD33E06E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Opening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70990-6F73-D10B-4758-C2C6174FB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12 – 14 high card points and a balanced hand – bid a suit, then rebid 1NT</a:t>
            </a:r>
          </a:p>
          <a:p>
            <a:endParaRPr lang="en-US" dirty="0"/>
          </a:p>
          <a:p>
            <a:r>
              <a:rPr lang="en-US" dirty="0"/>
              <a:t>15 – 17 high card points and a balanced hand – open 1 NT</a:t>
            </a:r>
          </a:p>
          <a:p>
            <a:endParaRPr lang="en-US" dirty="0"/>
          </a:p>
          <a:p>
            <a:r>
              <a:rPr lang="en-US" dirty="0"/>
              <a:t>18 – 19 high card points and a balanced hand – bid a suit, then jump in NT </a:t>
            </a:r>
          </a:p>
          <a:p>
            <a:endParaRPr lang="en-US" dirty="0"/>
          </a:p>
          <a:p>
            <a:r>
              <a:rPr lang="en-US" dirty="0"/>
              <a:t>20 – 21 high card points and a balanced hand – open 2NT</a:t>
            </a:r>
          </a:p>
          <a:p>
            <a:endParaRPr lang="en-US" dirty="0"/>
          </a:p>
          <a:p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22 – 24 high card points and a balanced hand – open 2 Clubs, then bid 2 NT</a:t>
            </a:r>
          </a:p>
          <a:p>
            <a:endParaRPr lang="en-US" i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25 or more high card points and a balanced hand – open 2 Clubs, then bid 3NT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7AC7-CF02-C04C-2708-8AD033AC0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1E385-9968-0335-F6C8-5D28B767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39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73D7F-6A5A-D0FD-2C1E-4DDAA729B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– No Trump Bids and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E5F7E-E071-6C06-2C89-4AF7C4280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many high card points in opener’s hand?  </a:t>
            </a:r>
          </a:p>
          <a:p>
            <a:endParaRPr lang="en-US" dirty="0"/>
          </a:p>
          <a:p>
            <a:r>
              <a:rPr lang="en-US" dirty="0"/>
              <a:t>How many high card points in responder’s hand?  </a:t>
            </a:r>
          </a:p>
          <a:p>
            <a:endParaRPr lang="en-US" dirty="0"/>
          </a:p>
          <a:p>
            <a:r>
              <a:rPr lang="en-US" dirty="0"/>
              <a:t>Does responder </a:t>
            </a:r>
            <a:r>
              <a:rPr lang="en-US"/>
              <a:t>have a long suit?</a:t>
            </a:r>
            <a:endParaRPr lang="en-US" dirty="0"/>
          </a:p>
          <a:p>
            <a:endParaRPr lang="en-US" dirty="0"/>
          </a:p>
          <a:p>
            <a:r>
              <a:rPr lang="en-US" dirty="0"/>
              <a:t>How do you tell partner about your hand?</a:t>
            </a:r>
          </a:p>
          <a:p>
            <a:endParaRPr lang="en-US" dirty="0"/>
          </a:p>
          <a:p>
            <a:r>
              <a:rPr lang="en-US" dirty="0"/>
              <a:t>What do you think opener will bid next?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5EF9D-0BD1-F405-8804-8991F2735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Fifth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527B9-98FB-2059-7CCC-264F5ED6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284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9751</TotalTime>
  <Words>1323</Words>
  <Application>Microsoft Office PowerPoint</Application>
  <PresentationFormat>Widescreen</PresentationFormat>
  <Paragraphs>172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1_Office Theme</vt:lpstr>
      <vt:lpstr>Basic Beginning Bridge Lesson 5 – No Trump Opening Bids</vt:lpstr>
      <vt:lpstr>Objective for Lesson 5</vt:lpstr>
      <vt:lpstr>Opening No Trump Bids</vt:lpstr>
      <vt:lpstr>Responder Point Ranges (NT Opening Bid)</vt:lpstr>
      <vt:lpstr>As Responder:  Count Your Points!</vt:lpstr>
      <vt:lpstr>No Trump Responses to 1 No Trump Bid</vt:lpstr>
      <vt:lpstr>Filling the No Trump Opening Gaps</vt:lpstr>
      <vt:lpstr>No Trump Opening Summary</vt:lpstr>
      <vt:lpstr>Practice – No Trump Bids and Responses</vt:lpstr>
      <vt:lpstr>Basic Ways of Finding a Suit Fit</vt:lpstr>
      <vt:lpstr>Practice – Finding a Suit Fit</vt:lpstr>
      <vt:lpstr>No Trump Considerations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131</cp:revision>
  <cp:lastPrinted>2023-10-17T00:00:31Z</cp:lastPrinted>
  <dcterms:created xsi:type="dcterms:W3CDTF">2022-01-11T02:01:08Z</dcterms:created>
  <dcterms:modified xsi:type="dcterms:W3CDTF">2024-04-27T15:00:29Z</dcterms:modified>
</cp:coreProperties>
</file>