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56" r:id="rId2"/>
    <p:sldId id="329" r:id="rId3"/>
    <p:sldId id="356" r:id="rId4"/>
    <p:sldId id="357" r:id="rId5"/>
    <p:sldId id="339" r:id="rId6"/>
    <p:sldId id="340" r:id="rId7"/>
    <p:sldId id="358" r:id="rId8"/>
    <p:sldId id="350" r:id="rId9"/>
    <p:sldId id="349" r:id="rId10"/>
    <p:sldId id="341" r:id="rId11"/>
    <p:sldId id="324" r:id="rId12"/>
    <p:sldId id="342" r:id="rId13"/>
    <p:sldId id="343" r:id="rId14"/>
    <p:sldId id="353" r:id="rId15"/>
    <p:sldId id="359" r:id="rId16"/>
    <p:sldId id="344" r:id="rId17"/>
    <p:sldId id="346" r:id="rId18"/>
    <p:sldId id="326" r:id="rId19"/>
    <p:sldId id="354" r:id="rId20"/>
    <p:sldId id="320" r:id="rId21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350"/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86657" autoAdjust="0"/>
  </p:normalViewPr>
  <p:slideViewPr>
    <p:cSldViewPr snapToGrid="0">
      <p:cViewPr varScale="1">
        <p:scale>
          <a:sx n="59" d="100"/>
          <a:sy n="59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4" tIns="46548" rIns="93094" bIns="465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094" tIns="46548" rIns="93094" bIns="4654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This slide is up when students enter.   </a:t>
            </a:r>
            <a:r>
              <a:rPr lang="en-US"/>
              <a:t>Announce the subject of the class and then immediately move to next slide.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04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Have students work together to evaluate the above questions for class hands #1 and #2.  </a:t>
            </a:r>
          </a:p>
          <a:p>
            <a:pPr defTabSz="930946">
              <a:defRPr/>
            </a:pPr>
            <a:r>
              <a:rPr lang="en-US" dirty="0"/>
              <a:t>Have students display their hands and discuss among themselves.				8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41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All of these bids are limiting.</a:t>
            </a:r>
          </a:p>
          <a:p>
            <a:r>
              <a:rPr lang="en-US" dirty="0"/>
              <a:t>The 1NT bid is often a “catch-all” bid – keeps the bidding open when no other bid is appropriate.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2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Notice that with 13+, try to make a new suit bid and find a way to 3NT first rather than 5 of a minor.			3 min</a:t>
            </a:r>
          </a:p>
          <a:p>
            <a:r>
              <a:rPr lang="en-US" dirty="0"/>
              <a:t>Note:  the 4 of partner’s minor suit bid is non-standard.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38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Have students work together to evaluate the above questions for hands #3 and #4.  </a:t>
            </a:r>
          </a:p>
          <a:p>
            <a:pPr defTabSz="930946">
              <a:defRPr/>
            </a:pPr>
            <a:r>
              <a:rPr lang="en-US" dirty="0"/>
              <a:t>Have students display their hands and discuss among themselves.				8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467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30 sec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28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no other choice, you can support responder’s suit with 3 strong cards (e.g., </a:t>
            </a:r>
            <a:r>
              <a:rPr lang="en-US" dirty="0" err="1"/>
              <a:t>KJx</a:t>
            </a:r>
            <a:r>
              <a:rPr lang="en-US" dirty="0"/>
              <a:t>)	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29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Jump bids show extra strength.						3 min </a:t>
            </a:r>
          </a:p>
          <a:p>
            <a:r>
              <a:rPr lang="en-US" dirty="0"/>
              <a:t>Understanding reverses is critical.  A reverse occurs when you force your partner to “prefer” your original suit at a level higher than your current bid.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26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Jump bids show extra strength.			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40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315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Last week we showed a forcing bid – 2C opening.  It is forcing to game.  We’ll show other bids that are forcing for 1 round.	2 min  </a:t>
            </a:r>
          </a:p>
          <a:p>
            <a:r>
              <a:rPr lang="en-US" dirty="0"/>
              <a:t>A preference bid accepts a choice offered by partner:  pick one of my two suits.  It gives no additional info.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53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73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598">
              <a:defRPr/>
            </a:pPr>
            <a:r>
              <a:rPr lang="en-US" dirty="0"/>
              <a:t>Distribution points are only useful when the responder has trumps in the opener’s bid suit – must find a fit first.		3 min</a:t>
            </a:r>
          </a:p>
          <a:p>
            <a:r>
              <a:rPr lang="en-US" dirty="0"/>
              <a:t>How would you know if you have a fit?  For example, if the opening bid shows 5 cards, then your 3 cards add to a 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05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forward-going bid is any bid that still shows interest in proceeding to game (not a signoff).			3 min  </a:t>
            </a:r>
          </a:p>
          <a:p>
            <a:pPr defTabSz="930946">
              <a:defRPr/>
            </a:pPr>
            <a:r>
              <a:rPr lang="en-US" dirty="0"/>
              <a:t>Always allowed to make an extra </a:t>
            </a:r>
            <a:r>
              <a:rPr lang="en-US" b="1" dirty="0"/>
              <a:t>preference bid (correction bid) </a:t>
            </a:r>
            <a:r>
              <a:rPr lang="en-US" dirty="0"/>
              <a:t>back to opener’s original suit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08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Each of the above bids are </a:t>
            </a:r>
            <a:r>
              <a:rPr lang="en-US" u="sng" dirty="0"/>
              <a:t>limiting</a:t>
            </a:r>
            <a:r>
              <a:rPr lang="en-US" dirty="0"/>
              <a:t> except for bidding a new suit (forcing for at least one round).			3 min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74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the exception of the 16+ hands, all of these bids are limiting.				3 min</a:t>
            </a:r>
          </a:p>
          <a:p>
            <a:r>
              <a:rPr lang="en-US" dirty="0"/>
              <a:t>The 4-level bid is nonstandard – many play the jump to 4 of the major as showing &lt; 10 total points, 5+ in that suit, and shortness (singleton/void).</a:t>
            </a:r>
          </a:p>
          <a:p>
            <a:r>
              <a:rPr lang="en-US" dirty="0"/>
              <a:t>Alternative:  Jacoby 2NT (not covered in this class).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55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of these are forcing for one round or more.					3 min</a:t>
            </a:r>
          </a:p>
          <a:p>
            <a:r>
              <a:rPr lang="en-US" dirty="0"/>
              <a:t>“Up the line” means that if you have a choice of bidding 1D or 1H, bid 1D first.  Lower ranking first.</a:t>
            </a:r>
          </a:p>
          <a:p>
            <a:r>
              <a:rPr lang="en-US" dirty="0"/>
              <a:t>There are alternatives that some play – e.g., bid 1H first if hand is weak.</a:t>
            </a:r>
          </a:p>
          <a:p>
            <a:r>
              <a:rPr lang="en-US" dirty="0"/>
              <a:t>In this class we are using “strong jump shifts”.  Others use “weak jump shifts”.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2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6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3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2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0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6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6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3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4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24B3E65-778F-B2B0-7844-478B35A7851A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72433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sz="4800" dirty="0"/>
              <a:t>Lesson 4 – Suit Responses &amp; Rebids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8B43E-AFB6-CAD7-1146-1FBD5533B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– Bid a New Suit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CD445-F9EE-AE6E-FA69-6E587D978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Bid a new suit at the one level.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6+ points (unlimited) and </a:t>
            </a:r>
            <a:r>
              <a:rPr lang="en-US" u="sng" dirty="0">
                <a:sym typeface="Wingdings" panose="05000000000000000000" pitchFamily="2" charset="2"/>
              </a:rPr>
              <a:t>4+ cards</a:t>
            </a:r>
            <a:r>
              <a:rPr lang="en-US" dirty="0">
                <a:sym typeface="Wingdings" panose="05000000000000000000" pitchFamily="2" charset="2"/>
              </a:rPr>
              <a:t> in the new suit (e.g., 1H – pass – 1S)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Bid the longest suit first.  With two 5-card suits, bid the higher-ranking first.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With two 4-card suits biddable at the one-level, bid “up the line” – lowest 4-card suit first.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Forcing for one round.</a:t>
            </a:r>
          </a:p>
          <a:p>
            <a:endParaRPr lang="en-US" dirty="0"/>
          </a:p>
          <a:p>
            <a:r>
              <a:rPr lang="en-US" dirty="0"/>
              <a:t>Bid a new suit at the two level but lower than opening bidder’s suit.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10+ points (unlimited) and usually 5+ cards in the new suit (e.g., 1S – pass – 2C)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Forcing for one round.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Bid a new suit one level higher than you need to (e.g., 1H – pass – 2S).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This is a </a:t>
            </a:r>
            <a:r>
              <a:rPr lang="en-US" b="1" dirty="0">
                <a:sym typeface="Wingdings" panose="05000000000000000000" pitchFamily="2" charset="2"/>
              </a:rPr>
              <a:t>jump shift</a:t>
            </a:r>
            <a:r>
              <a:rPr lang="en-US" dirty="0">
                <a:sym typeface="Wingdings" panose="05000000000000000000" pitchFamily="2" charset="2"/>
              </a:rPr>
              <a:t> – 16+ points.  Forcing for at least one round.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AD2D7-F0C1-7E88-F433-CE882782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6EE7AE4-CA20-ECF5-64B3-8D2EB0BF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2812868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Show Major Support or New Suit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high card points in responder’s hand?  </a:t>
            </a:r>
          </a:p>
          <a:p>
            <a:endParaRPr lang="en-US" dirty="0"/>
          </a:p>
          <a:p>
            <a:r>
              <a:rPr lang="en-US" dirty="0"/>
              <a:t>Do you have support for partner’s suit?</a:t>
            </a:r>
          </a:p>
          <a:p>
            <a:endParaRPr lang="en-US" dirty="0"/>
          </a:p>
          <a:p>
            <a:r>
              <a:rPr lang="en-US" dirty="0"/>
              <a:t>How do you tell partner about your hand?</a:t>
            </a:r>
          </a:p>
          <a:p>
            <a:endParaRPr lang="en-US" dirty="0"/>
          </a:p>
          <a:p>
            <a:r>
              <a:rPr lang="en-US" dirty="0"/>
              <a:t>How many high card points in opener’s hand?  </a:t>
            </a:r>
          </a:p>
          <a:p>
            <a:pPr lvl="1"/>
            <a:r>
              <a:rPr lang="en-US" dirty="0"/>
              <a:t>What do you think opener will bid next?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E617F4-4CA9-45A4-02C5-868D934A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3643245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38614-A33A-9534-3BEA-39A91B217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– With No Good Suit to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F6810-8796-C508-77DD-FD7C94664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you have a mostly balanced hand, no support for opener’s major suit, and no new suit of your own, consider making a No Trump bid.</a:t>
            </a:r>
          </a:p>
          <a:p>
            <a:endParaRPr lang="en-US" dirty="0"/>
          </a:p>
          <a:p>
            <a:r>
              <a:rPr lang="en-US" dirty="0"/>
              <a:t>Bid 1 NT:</a:t>
            </a:r>
          </a:p>
          <a:p>
            <a:pPr lvl="1"/>
            <a:r>
              <a:rPr lang="en-US" dirty="0"/>
              <a:t>6 – 9 high card points , no support in opener’s major suit, no new suit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r>
              <a:rPr lang="en-US" dirty="0"/>
              <a:t>Bid 2 NT:</a:t>
            </a:r>
          </a:p>
          <a:p>
            <a:pPr lvl="1"/>
            <a:r>
              <a:rPr lang="en-US" dirty="0"/>
              <a:t>10 – 12 high card points and no support in opener’s major suit, no new suit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r>
              <a:rPr lang="en-US" dirty="0"/>
              <a:t>Bid 3 NT: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13 – 15 high card points</a:t>
            </a:r>
            <a:r>
              <a:rPr lang="en-US" dirty="0"/>
              <a:t> and no support in opener’s major suit, no new suit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D9850-23C3-4EE0-E259-F50B86666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4B01E3B-7AB4-70D8-2B7A-43B8E5424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1170125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4BAF6-346E-18F7-EBCA-3E27BF0E1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– Supporting Minor Suit Opening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64039-53EA-A5F3-BAE4-4D5A6C481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ym typeface="Wingdings" panose="05000000000000000000" pitchFamily="2" charset="2"/>
              </a:rPr>
              <a:t>Club or Diamond trump support is shown in a structured manner </a:t>
            </a:r>
            <a:r>
              <a:rPr lang="en-US" dirty="0"/>
              <a:t>(counting </a:t>
            </a:r>
            <a:r>
              <a:rPr lang="en-US" u="sng" dirty="0"/>
              <a:t>shortness points</a:t>
            </a:r>
            <a:r>
              <a:rPr lang="en-US" dirty="0"/>
              <a:t> in evaluation)</a:t>
            </a:r>
            <a:r>
              <a:rPr lang="en-US" dirty="0">
                <a:sym typeface="Wingdings" panose="05000000000000000000" pitchFamily="2" charset="2"/>
              </a:rPr>
              <a:t>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2 of partner’s minor suit </a:t>
            </a:r>
            <a:r>
              <a:rPr lang="en-US" dirty="0">
                <a:sym typeface="Wingdings" panose="05000000000000000000" pitchFamily="2" charset="2"/>
              </a:rPr>
              <a:t> 6 – 9 total points and 4+ trumps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3 of partner’s minor suit  10 – 12 total points and 5+ trumps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4 of partner’s minor suit  13 – 15 total points, 5+ trumps, and an </a:t>
            </a:r>
            <a:r>
              <a:rPr lang="en-US" u="sng" dirty="0">
                <a:sym typeface="Wingdings" panose="05000000000000000000" pitchFamily="2" charset="2"/>
              </a:rPr>
              <a:t>unbalanced</a:t>
            </a:r>
            <a:r>
              <a:rPr lang="en-US" dirty="0">
                <a:sym typeface="Wingdings" panose="05000000000000000000" pitchFamily="2" charset="2"/>
              </a:rPr>
              <a:t> hand</a:t>
            </a:r>
          </a:p>
          <a:p>
            <a:endParaRPr lang="en-US" dirty="0"/>
          </a:p>
          <a:p>
            <a:r>
              <a:rPr lang="en-US" dirty="0"/>
              <a:t>Because minor suit bids score less, try to find a major suit or NT fit.</a:t>
            </a:r>
          </a:p>
          <a:p>
            <a:pPr lvl="1"/>
            <a:r>
              <a:rPr lang="en-US" dirty="0"/>
              <a:t>If you can bid a new suit </a:t>
            </a:r>
            <a:r>
              <a:rPr lang="en-US" u="sng" dirty="0"/>
              <a:t>or</a:t>
            </a:r>
            <a:r>
              <a:rPr lang="en-US" dirty="0"/>
              <a:t> support opener’s minor suit , bid the new suit first.</a:t>
            </a:r>
          </a:p>
          <a:p>
            <a:pPr lvl="1"/>
            <a:r>
              <a:rPr lang="en-US" dirty="0"/>
              <a:t>You may then show preference for the opener’s minor suit with a rebid.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69575-4F11-7313-F5D8-2AA2CBD6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FE5A14-1E18-1815-61F3-2934E9F56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2262496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3BA-4115-6F37-4B20-EA3C27AE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No Trump or Minor Suit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A1E0-81DC-0908-0C60-377CF7B64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high card points in responder’s hand?  </a:t>
            </a:r>
          </a:p>
          <a:p>
            <a:endParaRPr lang="en-US" dirty="0"/>
          </a:p>
          <a:p>
            <a:r>
              <a:rPr lang="en-US" dirty="0"/>
              <a:t>Do you have support for partner’s suit?</a:t>
            </a:r>
          </a:p>
          <a:p>
            <a:endParaRPr lang="en-US" dirty="0"/>
          </a:p>
          <a:p>
            <a:r>
              <a:rPr lang="en-US" dirty="0"/>
              <a:t>How do you tell partner about your hand?</a:t>
            </a:r>
          </a:p>
          <a:p>
            <a:endParaRPr lang="en-US" dirty="0"/>
          </a:p>
          <a:p>
            <a:r>
              <a:rPr lang="en-US" dirty="0"/>
              <a:t>How many high card points in opener’s hand?  </a:t>
            </a:r>
          </a:p>
          <a:p>
            <a:pPr lvl="1"/>
            <a:r>
              <a:rPr lang="en-US" dirty="0"/>
              <a:t>What do you think opener will bid next?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C816C-B82C-38D8-C2DA-F054BAFC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E617F4-4CA9-45A4-02C5-868D934A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201815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9122-1D9B-AC56-E8AC-8A40A105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Opening Bidder Point Ranges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DB063-96A7-04EB-9A02-9B496E18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2D54-A304-CAE4-E01C-E698FEBF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3FD9E-DED5-8529-C535-E3F90459403E}"/>
              </a:ext>
            </a:extLst>
          </p:cNvPr>
          <p:cNvSpPr/>
          <p:nvPr/>
        </p:nvSpPr>
        <p:spPr>
          <a:xfrm>
            <a:off x="838200" y="1954062"/>
            <a:ext cx="10515600" cy="40020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29F0C-B8FC-99E7-44DE-83DDFF789A84}"/>
              </a:ext>
            </a:extLst>
          </p:cNvPr>
          <p:cNvSpPr/>
          <p:nvPr/>
        </p:nvSpPr>
        <p:spPr>
          <a:xfrm>
            <a:off x="838200" y="1954061"/>
            <a:ext cx="10515600" cy="9895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12</a:t>
            </a:r>
            <a:r>
              <a:rPr lang="en-US" sz="4800" b="1" dirty="0"/>
              <a:t> - 15 Points </a:t>
            </a:r>
            <a:r>
              <a:rPr lang="en-US" sz="4800" dirty="0"/>
              <a:t>– </a:t>
            </a:r>
            <a:r>
              <a:rPr lang="en-US" sz="4800" u="sng" dirty="0"/>
              <a:t>minimum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6C084A-B3D5-BB14-3B26-075C740826DB}"/>
              </a:ext>
            </a:extLst>
          </p:cNvPr>
          <p:cNvSpPr/>
          <p:nvPr/>
        </p:nvSpPr>
        <p:spPr>
          <a:xfrm>
            <a:off x="840288" y="2958229"/>
            <a:ext cx="10515600" cy="9895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16 - 18 Points </a:t>
            </a:r>
            <a:r>
              <a:rPr lang="en-US" sz="4800" dirty="0"/>
              <a:t>– </a:t>
            </a:r>
            <a:r>
              <a:rPr lang="en-US" sz="4800" u="sng" dirty="0"/>
              <a:t>medium</a:t>
            </a:r>
            <a:endParaRPr lang="en-US" sz="4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E09BFC-1D37-94C1-6106-FBC0BA5F9E5D}"/>
              </a:ext>
            </a:extLst>
          </p:cNvPr>
          <p:cNvSpPr/>
          <p:nvPr/>
        </p:nvSpPr>
        <p:spPr>
          <a:xfrm>
            <a:off x="842376" y="3962397"/>
            <a:ext cx="10515600" cy="9895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18 - </a:t>
            </a:r>
            <a:r>
              <a:rPr lang="en-US" sz="6000" b="1" dirty="0"/>
              <a:t>21</a:t>
            </a:r>
            <a:r>
              <a:rPr lang="en-US" sz="4800" b="1" dirty="0"/>
              <a:t> Points </a:t>
            </a:r>
            <a:r>
              <a:rPr lang="en-US" sz="4800" dirty="0"/>
              <a:t>– </a:t>
            </a:r>
            <a:r>
              <a:rPr lang="en-US" sz="4800" u="sng" dirty="0"/>
              <a:t>strong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CB2306-8C47-E356-C944-34F47013CA01}"/>
              </a:ext>
            </a:extLst>
          </p:cNvPr>
          <p:cNvSpPr/>
          <p:nvPr/>
        </p:nvSpPr>
        <p:spPr>
          <a:xfrm>
            <a:off x="844464" y="4966565"/>
            <a:ext cx="10515600" cy="989556"/>
          </a:xfrm>
          <a:prstGeom prst="rect">
            <a:avLst/>
          </a:prstGeom>
          <a:solidFill>
            <a:srgbClr val="3874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22</a:t>
            </a:r>
            <a:r>
              <a:rPr lang="en-US" sz="4800" b="1" dirty="0"/>
              <a:t>+ Points </a:t>
            </a:r>
            <a:r>
              <a:rPr lang="en-US" sz="4800" dirty="0"/>
              <a:t>– </a:t>
            </a:r>
            <a:r>
              <a:rPr lang="en-US" sz="4800" u="sng" dirty="0"/>
              <a:t>massive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7830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A1C1-EA4F-DACC-E6F8-636C78D69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188"/>
            <a:ext cx="10515600" cy="1325563"/>
          </a:xfrm>
        </p:spPr>
        <p:txBody>
          <a:bodyPr/>
          <a:lstStyle/>
          <a:p>
            <a:r>
              <a:rPr lang="en-US" dirty="0"/>
              <a:t>Opener Rebids – Minimum Hand (12 – 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5B2CA-4E26-5446-2C0C-E2921D594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ym typeface="Wingdings" panose="05000000000000000000" pitchFamily="2" charset="2"/>
              </a:rPr>
              <a:t>Pass a limiting bid by responder – after a major/minor suit raise or NT bid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Bid at the lowest level possible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Rebid your original suit with 6 cards (e.g., 1H – pass – 1S – pass – 2H)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Raise your partner’s suit (e.g., 1C – pass – 1H – pass – 2H) with 4+ card support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Bid 1NT (or, if partner bid a suit at the 2 level, bid 2NT) if balanced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Bid a new suit of 4+ cards (if at the 2 level, in a suit </a:t>
            </a:r>
            <a:r>
              <a:rPr lang="en-US" u="sng" dirty="0">
                <a:sym typeface="Wingdings" panose="05000000000000000000" pitchFamily="2" charset="2"/>
              </a:rPr>
              <a:t>not higher than original bid suit</a:t>
            </a:r>
            <a:r>
              <a:rPr lang="en-US" dirty="0">
                <a:sym typeface="Wingdings" panose="05000000000000000000" pitchFamily="2" charset="2"/>
              </a:rPr>
              <a:t>)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12+ total points (unlimited, but probably minimum); example:  1H – pass – 1S – pass – 2C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B4B50-58BF-4446-621E-17A845DD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34A171-08B2-F836-1E45-9F9C32AB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919020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F7CC1-3F9A-283A-0312-09F46140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Opener Rebids – Medium Hand (16 – 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6C2A4-3D61-4C5B-E5FE-C675707FD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ym typeface="Wingdings" panose="05000000000000000000" pitchFamily="2" charset="2"/>
              </a:rPr>
              <a:t>Make a </a:t>
            </a:r>
            <a:r>
              <a:rPr lang="en-US" u="sng" dirty="0">
                <a:sym typeface="Wingdings" panose="05000000000000000000" pitchFamily="2" charset="2"/>
              </a:rPr>
              <a:t>jump bid</a:t>
            </a:r>
            <a:r>
              <a:rPr lang="en-US" dirty="0">
                <a:sym typeface="Wingdings" panose="05000000000000000000" pitchFamily="2" charset="2"/>
              </a:rPr>
              <a:t> in an existing suit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Jump raise your original suit (e.g., 1H – pass – 1S – pass – 3H)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Jump raise your partner’s suit (e.g., 1H – pass – 1S – pass – 3S)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Reverse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1D – pass – 1S – pass – 2H  hearts is higher than the original diamonds</a:t>
            </a:r>
          </a:p>
          <a:p>
            <a:endParaRPr lang="en-US" u="sng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Raise 1NT response to 2NT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1BCA-2DEF-D0A0-8516-5A5A7F22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F538CC7-FD45-03AD-CAB4-34C5948D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3145867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Opener Rebids – Strong Hand (18+)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>
                <a:sym typeface="Wingdings" panose="05000000000000000000" pitchFamily="2" charset="2"/>
              </a:rPr>
              <a:t>Jump shift</a:t>
            </a:r>
            <a:r>
              <a:rPr lang="en-US" dirty="0">
                <a:sym typeface="Wingdings" panose="05000000000000000000" pitchFamily="2" charset="2"/>
              </a:rPr>
              <a:t>:  18+ total points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1H – pass – 1S – pass – 3C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u="sng" dirty="0">
                <a:sym typeface="Wingdings" panose="05000000000000000000" pitchFamily="2" charset="2"/>
              </a:rPr>
              <a:t>Jump in NT</a:t>
            </a:r>
            <a:r>
              <a:rPr lang="en-US" dirty="0">
                <a:sym typeface="Wingdings" panose="05000000000000000000" pitchFamily="2" charset="2"/>
              </a:rPr>
              <a:t> with a balanced hand:  18 – 19 high card points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1C – pass – 1S – pass – 2NT to show 18 – 19 high card points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1D – pass – 2C – pass – 3NT to show 18 – 19 high card points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u="sng" dirty="0">
                <a:sym typeface="Wingdings" panose="05000000000000000000" pitchFamily="2" charset="2"/>
              </a:rPr>
              <a:t>Jump to game</a:t>
            </a:r>
            <a:r>
              <a:rPr lang="en-US" dirty="0">
                <a:sym typeface="Wingdings" panose="05000000000000000000" pitchFamily="2" charset="2"/>
              </a:rPr>
              <a:t> in own or partner’s suit:   19+ total points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1H – pass – 1S – pass – 4H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Example:  1H – pass – 1S – pass – 4S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B76AC9-2013-2BD1-91D6-5232D5E5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85E27F-76D6-D6C7-E925-25969FDC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07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FC2E3-7002-00A9-2DD4-D3998FD5D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Rebid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E0B5D-74AE-BB04-76C1-0E91316C6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Try to place the contract based on the knowledge you have.</a:t>
            </a:r>
          </a:p>
          <a:p>
            <a:pPr lvl="1"/>
            <a:r>
              <a:rPr lang="en-US" dirty="0"/>
              <a:t>Count your combined points:  26 – 29 – 33 – 37</a:t>
            </a:r>
          </a:p>
          <a:p>
            <a:pPr lvl="1"/>
            <a:r>
              <a:rPr lang="en-US" dirty="0"/>
              <a:t>If game is possible, try to bid it – in a suit or no trump.</a:t>
            </a:r>
          </a:p>
          <a:p>
            <a:endParaRPr lang="en-US" dirty="0"/>
          </a:p>
          <a:p>
            <a:r>
              <a:rPr lang="en-US" dirty="0"/>
              <a:t>If no game or slam is possible, give</a:t>
            </a:r>
            <a:r>
              <a:rPr lang="en-US" b="1" dirty="0"/>
              <a:t> preference</a:t>
            </a:r>
            <a:r>
              <a:rPr lang="en-US" dirty="0"/>
              <a:t> to the proper suit</a:t>
            </a:r>
          </a:p>
          <a:p>
            <a:pPr lvl="1"/>
            <a:r>
              <a:rPr lang="en-US" dirty="0"/>
              <a:t>Example:  1H – pass – 1S – pass – 2C – pass – 2H</a:t>
            </a:r>
          </a:p>
          <a:p>
            <a:pPr lvl="2"/>
            <a:r>
              <a:rPr lang="en-US" dirty="0"/>
              <a:t>In this example, opener has 5+ hearts and probably fewer clubs.</a:t>
            </a:r>
          </a:p>
          <a:p>
            <a:pPr lvl="2"/>
            <a:r>
              <a:rPr lang="en-US" dirty="0"/>
              <a:t>If responder has two hearts and two or three clubs, give preference by bidding 2H.</a:t>
            </a:r>
          </a:p>
          <a:p>
            <a:pPr lvl="2"/>
            <a:r>
              <a:rPr lang="en-US" dirty="0"/>
              <a:t>This is </a:t>
            </a:r>
            <a:r>
              <a:rPr lang="en-US" u="sng" dirty="0"/>
              <a:t>not</a:t>
            </a:r>
            <a:r>
              <a:rPr lang="en-US" dirty="0"/>
              <a:t> a forward-going bid; it is to </a:t>
            </a:r>
            <a:r>
              <a:rPr lang="en-US" u="sng" dirty="0"/>
              <a:t>sign off</a:t>
            </a:r>
            <a:r>
              <a:rPr lang="en-US" dirty="0"/>
              <a:t> in 2H.</a:t>
            </a:r>
          </a:p>
          <a:p>
            <a:pPr lvl="1"/>
            <a:r>
              <a:rPr lang="en-US" dirty="0"/>
              <a:t>Example:  1D – pass – 1H – pass – 2C – pass – 2H (weak hand and long hearts)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78023-C3A1-2613-85C2-42F57DD5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BB44C-EB7B-8528-61F0-594EC17C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53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Lesson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respond to an opening bid of one in a suit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Strength required for responding bids</a:t>
            </a:r>
          </a:p>
          <a:p>
            <a:pPr lvl="1"/>
            <a:r>
              <a:rPr lang="en-US" dirty="0"/>
              <a:t>Guidelines for responding bids</a:t>
            </a:r>
          </a:p>
          <a:p>
            <a:pPr lvl="1"/>
            <a:r>
              <a:rPr lang="en-US" dirty="0"/>
              <a:t>Guidelines for rebids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Responding bid strengths</a:t>
            </a:r>
          </a:p>
          <a:p>
            <a:pPr lvl="1"/>
            <a:r>
              <a:rPr lang="en-US" dirty="0"/>
              <a:t>6 – 9 (minimum), 10 – 12 (medium/invitational), 13 – 15 (strong/game),                  16+ (massive/game or slam)</a:t>
            </a:r>
          </a:p>
          <a:p>
            <a:endParaRPr lang="en-US" dirty="0"/>
          </a:p>
          <a:p>
            <a:r>
              <a:rPr lang="en-US" dirty="0"/>
              <a:t>Responding bid choices (in priority order)</a:t>
            </a:r>
          </a:p>
          <a:p>
            <a:pPr lvl="1"/>
            <a:r>
              <a:rPr lang="en-US" dirty="0"/>
              <a:t>Support partner’s major suit</a:t>
            </a:r>
          </a:p>
          <a:p>
            <a:pPr lvl="1"/>
            <a:r>
              <a:rPr lang="en-US" dirty="0"/>
              <a:t>Bid new suit</a:t>
            </a:r>
          </a:p>
          <a:p>
            <a:pPr lvl="1"/>
            <a:r>
              <a:rPr lang="en-US" dirty="0"/>
              <a:t>Bid NT</a:t>
            </a:r>
          </a:p>
          <a:p>
            <a:pPr lvl="1"/>
            <a:r>
              <a:rPr lang="en-US" dirty="0"/>
              <a:t>Support partner’s minor suit</a:t>
            </a:r>
          </a:p>
          <a:p>
            <a:endParaRPr lang="en-US" dirty="0"/>
          </a:p>
          <a:p>
            <a:r>
              <a:rPr lang="en-US" dirty="0"/>
              <a:t>Opener Rebids</a:t>
            </a:r>
          </a:p>
          <a:p>
            <a:pPr lvl="1"/>
            <a:r>
              <a:rPr lang="en-US" dirty="0"/>
              <a:t>12 – 15 (minimum), 16 – 18 (medium), 18+ (strong)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D14F22-957D-04DA-7371-9BE5B1D4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1208-9D13-6367-0E35-024E571E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First, Some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89A75-FCCC-A726-5C4B-629720024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Forcing bid</a:t>
            </a:r>
          </a:p>
          <a:p>
            <a:pPr lvl="1"/>
            <a:r>
              <a:rPr lang="en-US" dirty="0"/>
              <a:t>A bid that </a:t>
            </a:r>
            <a:r>
              <a:rPr lang="en-US" u="sng" dirty="0"/>
              <a:t>requires</a:t>
            </a:r>
            <a:r>
              <a:rPr lang="en-US" dirty="0"/>
              <a:t> partner to bid at least once more.</a:t>
            </a:r>
          </a:p>
          <a:p>
            <a:endParaRPr lang="en-US" dirty="0"/>
          </a:p>
          <a:p>
            <a:r>
              <a:rPr lang="en-US" dirty="0"/>
              <a:t>Forward-going (constructive) bid</a:t>
            </a:r>
          </a:p>
          <a:p>
            <a:pPr lvl="1"/>
            <a:r>
              <a:rPr lang="en-US" dirty="0"/>
              <a:t>A bid that provides additional information to your partner.</a:t>
            </a:r>
          </a:p>
          <a:p>
            <a:pPr lvl="1"/>
            <a:r>
              <a:rPr lang="en-US" dirty="0"/>
              <a:t>Contrast with a sign-off bid.</a:t>
            </a:r>
          </a:p>
          <a:p>
            <a:endParaRPr lang="en-US" dirty="0"/>
          </a:p>
          <a:p>
            <a:r>
              <a:rPr lang="en-US" dirty="0"/>
              <a:t>Sign-off bid</a:t>
            </a:r>
          </a:p>
          <a:p>
            <a:pPr lvl="1"/>
            <a:r>
              <a:rPr lang="en-US" dirty="0"/>
              <a:t>A bid that provides no additional information, but closes the auction – the bid requests that partner </a:t>
            </a:r>
            <a:r>
              <a:rPr lang="en-US" u="sng" dirty="0"/>
              <a:t>pass</a:t>
            </a:r>
            <a:r>
              <a:rPr lang="en-US" dirty="0"/>
              <a:t>.  A sign-off bid can be at a low level or at game/slam level.  </a:t>
            </a:r>
          </a:p>
          <a:p>
            <a:pPr lvl="1"/>
            <a:endParaRPr lang="en-US" dirty="0"/>
          </a:p>
          <a:p>
            <a:r>
              <a:rPr lang="en-US" dirty="0"/>
              <a:t>Preference bid</a:t>
            </a:r>
          </a:p>
          <a:p>
            <a:pPr lvl="1"/>
            <a:r>
              <a:rPr lang="en-US" dirty="0"/>
              <a:t>A corrective bid in a previously-bid suit (when partner offers two choices in the bidding).  This is a type of sign-off bid.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0CD36-AF36-27ED-E0A4-E602026BC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1F870-9438-FC3B-2C25-9F2C11DA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4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9E478-A290-823A-CBA1-85CF4179E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Bidding Flow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29703-C0B3-9C34-C4F7-12A16BD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B1729-31A7-0EB0-86C5-410166D0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045946-5E7B-1749-4AD5-AB48B0AE7912}"/>
              </a:ext>
            </a:extLst>
          </p:cNvPr>
          <p:cNvSpPr/>
          <p:nvPr/>
        </p:nvSpPr>
        <p:spPr>
          <a:xfrm>
            <a:off x="1436913" y="1867986"/>
            <a:ext cx="9418320" cy="731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600" b="1" dirty="0">
                <a:solidFill>
                  <a:srgbClr val="387494"/>
                </a:solidFill>
              </a:rPr>
              <a:t>Evaluate your hand</a:t>
            </a:r>
          </a:p>
          <a:p>
            <a:pPr algn="ctr"/>
            <a:endParaRPr lang="en-US" dirty="0">
              <a:solidFill>
                <a:srgbClr val="387494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C02D6F-A4AC-0118-A337-DE0FDD50CBD6}"/>
              </a:ext>
            </a:extLst>
          </p:cNvPr>
          <p:cNvSpPr/>
          <p:nvPr/>
        </p:nvSpPr>
        <p:spPr>
          <a:xfrm>
            <a:off x="1436913" y="3005723"/>
            <a:ext cx="9418320" cy="731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387494"/>
                </a:solidFill>
              </a:rPr>
              <a:t>Determine the strength level </a:t>
            </a:r>
            <a:r>
              <a:rPr lang="en-US" sz="3600" dirty="0">
                <a:solidFill>
                  <a:srgbClr val="387494"/>
                </a:solidFill>
              </a:rPr>
              <a:t>of your hand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1755B4-60EF-276B-0905-012DE8993259}"/>
              </a:ext>
            </a:extLst>
          </p:cNvPr>
          <p:cNvSpPr/>
          <p:nvPr/>
        </p:nvSpPr>
        <p:spPr>
          <a:xfrm>
            <a:off x="1436913" y="4134083"/>
            <a:ext cx="9418320" cy="731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600" b="1" dirty="0">
                <a:solidFill>
                  <a:srgbClr val="387494"/>
                </a:solidFill>
              </a:rPr>
              <a:t>Prioritize your bidding options</a:t>
            </a:r>
            <a:endParaRPr lang="en-US" sz="2400" b="1" dirty="0">
              <a:solidFill>
                <a:srgbClr val="387494"/>
              </a:solidFill>
            </a:endParaRPr>
          </a:p>
          <a:p>
            <a:endParaRPr lang="en-US" sz="1200" dirty="0">
              <a:solidFill>
                <a:srgbClr val="387494"/>
              </a:solidFill>
            </a:endParaRPr>
          </a:p>
          <a:p>
            <a:pPr algn="ctr"/>
            <a:endParaRPr lang="en-US" dirty="0">
              <a:solidFill>
                <a:srgbClr val="387494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865D5F-48BE-50B5-6935-F23CDC555D58}"/>
              </a:ext>
            </a:extLst>
          </p:cNvPr>
          <p:cNvSpPr/>
          <p:nvPr/>
        </p:nvSpPr>
        <p:spPr>
          <a:xfrm>
            <a:off x="1436913" y="5244740"/>
            <a:ext cx="9418320" cy="731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600" b="1" dirty="0">
                <a:solidFill>
                  <a:srgbClr val="387494"/>
                </a:solidFill>
              </a:rPr>
              <a:t>Rebid appropriately </a:t>
            </a:r>
            <a:r>
              <a:rPr lang="en-US" sz="3600" dirty="0">
                <a:solidFill>
                  <a:srgbClr val="387494"/>
                </a:solidFill>
              </a:rPr>
              <a:t>– listen to partner</a:t>
            </a:r>
            <a:endParaRPr lang="en-US" dirty="0">
              <a:solidFill>
                <a:srgbClr val="387494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B47EA00B-E579-A4A6-3CCC-1A9F33C1FE23}"/>
              </a:ext>
            </a:extLst>
          </p:cNvPr>
          <p:cNvSpPr/>
          <p:nvPr/>
        </p:nvSpPr>
        <p:spPr>
          <a:xfrm>
            <a:off x="5603966" y="2657342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D000071C-08CD-982B-562A-7D7B5C34A786}"/>
              </a:ext>
            </a:extLst>
          </p:cNvPr>
          <p:cNvSpPr/>
          <p:nvPr/>
        </p:nvSpPr>
        <p:spPr>
          <a:xfrm>
            <a:off x="5612673" y="3789455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FE7238F9-A355-8B46-1794-B9753CEE0780}"/>
              </a:ext>
            </a:extLst>
          </p:cNvPr>
          <p:cNvSpPr/>
          <p:nvPr/>
        </p:nvSpPr>
        <p:spPr>
          <a:xfrm>
            <a:off x="5608317" y="4947694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61569-6261-6DA0-EBE0-48F6A1C0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Responding Hand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A57A0-3CF3-B3CD-705B-62218DA6C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Calculate </a:t>
            </a:r>
            <a:r>
              <a:rPr lang="en-US" u="sng" dirty="0"/>
              <a:t>high card points</a:t>
            </a:r>
            <a:r>
              <a:rPr lang="en-US" dirty="0"/>
              <a:t> as always.</a:t>
            </a:r>
          </a:p>
          <a:p>
            <a:endParaRPr lang="en-US" dirty="0"/>
          </a:p>
          <a:p>
            <a:r>
              <a:rPr lang="en-US" u="sng" dirty="0"/>
              <a:t>If and only if</a:t>
            </a:r>
            <a:r>
              <a:rPr lang="en-US" dirty="0"/>
              <a:t> you determine you have </a:t>
            </a:r>
            <a:r>
              <a:rPr lang="en-US" u="sng" dirty="0"/>
              <a:t>a fit</a:t>
            </a:r>
            <a:r>
              <a:rPr lang="en-US" dirty="0"/>
              <a:t>:</a:t>
            </a:r>
            <a:r>
              <a:rPr lang="en-US" u="sng" dirty="0"/>
              <a:t> </a:t>
            </a:r>
          </a:p>
          <a:p>
            <a:pPr lvl="1"/>
            <a:r>
              <a:rPr lang="en-US" dirty="0"/>
              <a:t>Add </a:t>
            </a:r>
            <a:r>
              <a:rPr lang="en-US" b="1" dirty="0"/>
              <a:t>distribution</a:t>
            </a:r>
            <a:r>
              <a:rPr lang="en-US" dirty="0"/>
              <a:t> (shortness) </a:t>
            </a:r>
            <a:r>
              <a:rPr lang="en-US" b="1" dirty="0"/>
              <a:t>points</a:t>
            </a:r>
            <a:r>
              <a:rPr lang="en-US" dirty="0"/>
              <a:t> for short, non-trump suits.</a:t>
            </a:r>
          </a:p>
          <a:p>
            <a:pPr marL="457200" lvl="1" indent="0" algn="ctr">
              <a:buNone/>
            </a:pPr>
            <a:endParaRPr lang="en-US" sz="3200" dirty="0"/>
          </a:p>
          <a:p>
            <a:pPr marL="1828800" lvl="4" indent="0">
              <a:buNone/>
            </a:pPr>
            <a:r>
              <a:rPr lang="en-US" sz="3900" dirty="0"/>
              <a:t>void		=	3 points</a:t>
            </a:r>
          </a:p>
          <a:p>
            <a:pPr marL="1828800" lvl="4" indent="0">
              <a:buNone/>
            </a:pPr>
            <a:r>
              <a:rPr lang="en-US" sz="3900" dirty="0"/>
              <a:t>singleton	=	2 points</a:t>
            </a:r>
          </a:p>
          <a:p>
            <a:pPr marL="1828800" lvl="4" indent="0">
              <a:buNone/>
            </a:pPr>
            <a:r>
              <a:rPr lang="en-US" sz="3900" dirty="0"/>
              <a:t>doubleton	=	1 point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Add another point or two for void/singleton if you have 4+ trumps.</a:t>
            </a:r>
          </a:p>
          <a:p>
            <a:endParaRPr lang="en-US" dirty="0"/>
          </a:p>
          <a:p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add distribution points </a:t>
            </a:r>
            <a:r>
              <a:rPr lang="en-US" u="sng" dirty="0"/>
              <a:t>without a potential suit fit</a:t>
            </a:r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D7DB3-D768-3680-F7D8-1C54AF61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09981-1DC8-3C38-4984-635747E5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8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C9F06-3279-738A-A923-093D63356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Strength After a One-Level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5331-1A96-C079-37BA-2CE720BE1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i="1" dirty="0"/>
              <a:t>Very weak:  </a:t>
            </a:r>
            <a:r>
              <a:rPr lang="en-US" dirty="0"/>
              <a:t>With fewer than 6 points, plan to </a:t>
            </a:r>
            <a:r>
              <a:rPr lang="en-US" u="sng" dirty="0"/>
              <a:t>pass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i="1" dirty="0"/>
              <a:t>Minimum:</a:t>
            </a:r>
            <a:r>
              <a:rPr lang="en-US" i="1" dirty="0"/>
              <a:t>  </a:t>
            </a:r>
            <a:r>
              <a:rPr lang="en-US" dirty="0"/>
              <a:t>With 6 – 9 total points - one forward-going bid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i="1" dirty="0"/>
              <a:t>Medium:</a:t>
            </a:r>
            <a:r>
              <a:rPr lang="en-US" dirty="0"/>
              <a:t>  With 10 – 12 total points – two forward-going bids</a:t>
            </a:r>
          </a:p>
          <a:p>
            <a:pPr lvl="1"/>
            <a:r>
              <a:rPr lang="en-US" dirty="0"/>
              <a:t>Alternative: make one </a:t>
            </a:r>
            <a:r>
              <a:rPr lang="en-US" b="1" u="sng" dirty="0"/>
              <a:t>invitational</a:t>
            </a:r>
            <a:r>
              <a:rPr lang="en-US" b="1" dirty="0"/>
              <a:t> bid </a:t>
            </a:r>
            <a:r>
              <a:rPr lang="en-US" dirty="0"/>
              <a:t>that defines the strength of your hand.</a:t>
            </a:r>
          </a:p>
          <a:p>
            <a:endParaRPr lang="en-US" dirty="0"/>
          </a:p>
          <a:p>
            <a:r>
              <a:rPr lang="en-US" b="1" i="1" dirty="0"/>
              <a:t>Strong:  </a:t>
            </a:r>
            <a:r>
              <a:rPr lang="en-US" dirty="0"/>
              <a:t>With 13 - 15 total points – plan to bid to </a:t>
            </a:r>
            <a:r>
              <a:rPr lang="en-US" u="sng" dirty="0"/>
              <a:t>game</a:t>
            </a:r>
          </a:p>
          <a:p>
            <a:pPr lvl="1"/>
            <a:r>
              <a:rPr lang="en-US" dirty="0"/>
              <a:t>Need to find a trump suit fit or a No Trump fit</a:t>
            </a:r>
          </a:p>
          <a:p>
            <a:endParaRPr lang="en-US" dirty="0"/>
          </a:p>
          <a:p>
            <a:r>
              <a:rPr lang="en-US" b="1" i="1" dirty="0"/>
              <a:t>Massive:  </a:t>
            </a:r>
            <a:r>
              <a:rPr lang="en-US" dirty="0"/>
              <a:t>With 16+ total points – plan to bid to </a:t>
            </a:r>
            <a:r>
              <a:rPr lang="en-US" u="sng" dirty="0"/>
              <a:t>game</a:t>
            </a:r>
            <a:r>
              <a:rPr lang="en-US" dirty="0"/>
              <a:t> or </a:t>
            </a:r>
            <a:r>
              <a:rPr lang="en-US" u="sng" dirty="0"/>
              <a:t>slam</a:t>
            </a:r>
          </a:p>
          <a:p>
            <a:pPr lvl="1"/>
            <a:r>
              <a:rPr lang="en-US" dirty="0"/>
              <a:t>Need to find a trump suit fit or a No Trump fit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35E93-0491-3029-05EC-61BB3E62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AD73747-16F1-C084-BF2C-52F89FCA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1511067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9122-1D9B-AC56-E8AC-8A40A105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Responder Point Ranges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DB063-96A7-04EB-9A02-9B496E18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Fourth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2D54-A304-CAE4-E01C-E698FEBF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3FD9E-DED5-8529-C535-E3F90459403E}"/>
              </a:ext>
            </a:extLst>
          </p:cNvPr>
          <p:cNvSpPr/>
          <p:nvPr/>
        </p:nvSpPr>
        <p:spPr>
          <a:xfrm>
            <a:off x="838200" y="1954062"/>
            <a:ext cx="10515600" cy="40020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29F0C-B8FC-99E7-44DE-83DDFF789A84}"/>
              </a:ext>
            </a:extLst>
          </p:cNvPr>
          <p:cNvSpPr/>
          <p:nvPr/>
        </p:nvSpPr>
        <p:spPr>
          <a:xfrm>
            <a:off x="838200" y="1954061"/>
            <a:ext cx="10515600" cy="9895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6</a:t>
            </a:r>
            <a:r>
              <a:rPr lang="en-US" sz="4800" b="1" dirty="0"/>
              <a:t> - 9 Points </a:t>
            </a:r>
            <a:r>
              <a:rPr lang="en-US" sz="4800" dirty="0"/>
              <a:t>– minimum, </a:t>
            </a:r>
            <a:r>
              <a:rPr lang="en-US" sz="4800" u="sng" dirty="0"/>
              <a:t>must</a:t>
            </a:r>
            <a:r>
              <a:rPr lang="en-US" sz="4800" dirty="0"/>
              <a:t> respond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6C084A-B3D5-BB14-3B26-075C740826DB}"/>
              </a:ext>
            </a:extLst>
          </p:cNvPr>
          <p:cNvSpPr/>
          <p:nvPr/>
        </p:nvSpPr>
        <p:spPr>
          <a:xfrm>
            <a:off x="838200" y="2975643"/>
            <a:ext cx="10515600" cy="9895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10 - 12 Points </a:t>
            </a:r>
            <a:r>
              <a:rPr lang="en-US" sz="4800" dirty="0"/>
              <a:t>– medium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E09BFC-1D37-94C1-6106-FBC0BA5F9E5D}"/>
              </a:ext>
            </a:extLst>
          </p:cNvPr>
          <p:cNvSpPr/>
          <p:nvPr/>
        </p:nvSpPr>
        <p:spPr>
          <a:xfrm>
            <a:off x="842376" y="3962397"/>
            <a:ext cx="10515600" cy="9895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13 - </a:t>
            </a:r>
            <a:r>
              <a:rPr lang="en-US" sz="6000" b="1" dirty="0"/>
              <a:t>15</a:t>
            </a:r>
            <a:r>
              <a:rPr lang="en-US" sz="4800" b="1" dirty="0"/>
              <a:t> Points </a:t>
            </a:r>
            <a:r>
              <a:rPr lang="en-US" sz="4800" dirty="0"/>
              <a:t>– strong (</a:t>
            </a:r>
            <a:r>
              <a:rPr lang="en-US" sz="4800" u="sng" dirty="0"/>
              <a:t>game)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CB2306-8C47-E356-C944-34F47013CA01}"/>
              </a:ext>
            </a:extLst>
          </p:cNvPr>
          <p:cNvSpPr/>
          <p:nvPr/>
        </p:nvSpPr>
        <p:spPr>
          <a:xfrm>
            <a:off x="844464" y="4966565"/>
            <a:ext cx="10515600" cy="989556"/>
          </a:xfrm>
          <a:prstGeom prst="rect">
            <a:avLst/>
          </a:prstGeom>
          <a:solidFill>
            <a:srgbClr val="3874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16</a:t>
            </a:r>
            <a:r>
              <a:rPr lang="en-US" sz="4800" b="1" dirty="0"/>
              <a:t>+ Points </a:t>
            </a:r>
            <a:r>
              <a:rPr lang="en-US" sz="4800" dirty="0"/>
              <a:t>– massive (</a:t>
            </a:r>
            <a:r>
              <a:rPr lang="en-US" sz="4800" u="sng" dirty="0"/>
              <a:t>game</a:t>
            </a:r>
            <a:r>
              <a:rPr lang="en-US" sz="4800" dirty="0"/>
              <a:t> or </a:t>
            </a:r>
            <a:r>
              <a:rPr lang="en-US" sz="4800" u="sng" dirty="0"/>
              <a:t>slam)</a:t>
            </a:r>
          </a:p>
        </p:txBody>
      </p:sp>
    </p:spTree>
    <p:extLst>
      <p:ext uri="{BB962C8B-B14F-4D97-AF65-F5344CB8AC3E}">
        <p14:creationId xmlns:p14="http://schemas.microsoft.com/office/powerpoint/2010/main" val="1486280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61569-6261-6DA0-EBE0-48F6A1C0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A57A0-3CF3-B3CD-705B-62218DA6C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817"/>
            <a:ext cx="10515600" cy="4351338"/>
          </a:xfrm>
          <a:solidFill>
            <a:srgbClr val="E9A350"/>
          </a:solidFill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US" u="sng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Show the </a:t>
            </a:r>
            <a:r>
              <a:rPr lang="en-US" b="1" u="sng" dirty="0"/>
              <a:t>strength</a:t>
            </a:r>
            <a:r>
              <a:rPr lang="en-US" b="1" dirty="0"/>
              <a:t> of your hand as soon as possible.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D7DB3-D768-3680-F7D8-1C54AF61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Fourth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09981-1DC8-3C38-4984-635747E5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6F1D0C-E312-6D27-3778-B977A440E577}"/>
              </a:ext>
            </a:extLst>
          </p:cNvPr>
          <p:cNvSpPr/>
          <p:nvPr/>
        </p:nvSpPr>
        <p:spPr>
          <a:xfrm>
            <a:off x="1066800" y="2089040"/>
            <a:ext cx="10058399" cy="545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400" b="1" dirty="0">
                <a:solidFill>
                  <a:srgbClr val="387494"/>
                </a:solidFill>
              </a:rPr>
              <a:t>Support opener’s major suit </a:t>
            </a:r>
            <a:r>
              <a:rPr lang="en-US" sz="2400" dirty="0">
                <a:solidFill>
                  <a:srgbClr val="387494"/>
                </a:solidFill>
              </a:rPr>
              <a:t>with at least 3 card support.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DA266D-9FDC-F161-8897-7B254750F014}"/>
              </a:ext>
            </a:extLst>
          </p:cNvPr>
          <p:cNvSpPr/>
          <p:nvPr/>
        </p:nvSpPr>
        <p:spPr>
          <a:xfrm>
            <a:off x="1066800" y="2958656"/>
            <a:ext cx="10058399" cy="545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1" algn="ctr"/>
            <a:r>
              <a:rPr lang="en-US" sz="2400" dirty="0">
                <a:solidFill>
                  <a:srgbClr val="387494"/>
                </a:solidFill>
              </a:rPr>
              <a:t>Bid a </a:t>
            </a:r>
            <a:r>
              <a:rPr lang="en-US" sz="2400" b="1" dirty="0">
                <a:solidFill>
                  <a:srgbClr val="387494"/>
                </a:solidFill>
              </a:rPr>
              <a:t>new suit </a:t>
            </a:r>
            <a:r>
              <a:rPr lang="en-US" sz="2400" dirty="0">
                <a:solidFill>
                  <a:srgbClr val="387494"/>
                </a:solidFill>
              </a:rPr>
              <a:t>with 4 or more cards in the suit (</a:t>
            </a:r>
            <a:r>
              <a:rPr lang="en-US" sz="2400" b="1" dirty="0">
                <a:solidFill>
                  <a:srgbClr val="387494"/>
                </a:solidFill>
              </a:rPr>
              <a:t>forcing</a:t>
            </a:r>
            <a:r>
              <a:rPr lang="en-US" sz="2400" dirty="0">
                <a:solidFill>
                  <a:srgbClr val="387494"/>
                </a:solidFill>
              </a:rPr>
              <a:t> for one round).</a:t>
            </a:r>
            <a:endParaRPr lang="en-US" sz="2400" dirty="0"/>
          </a:p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E72DA9-D9C7-25D1-EE6B-426AB8023183}"/>
              </a:ext>
            </a:extLst>
          </p:cNvPr>
          <p:cNvSpPr/>
          <p:nvPr/>
        </p:nvSpPr>
        <p:spPr>
          <a:xfrm>
            <a:off x="1066800" y="3837944"/>
            <a:ext cx="10058399" cy="545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1" algn="ctr"/>
            <a:r>
              <a:rPr lang="en-US" sz="2400" dirty="0">
                <a:solidFill>
                  <a:srgbClr val="387494"/>
                </a:solidFill>
              </a:rPr>
              <a:t>Bid some number of </a:t>
            </a:r>
            <a:r>
              <a:rPr lang="en-US" sz="2400" b="1" dirty="0">
                <a:solidFill>
                  <a:srgbClr val="387494"/>
                </a:solidFill>
              </a:rPr>
              <a:t>no trump</a:t>
            </a:r>
            <a:r>
              <a:rPr lang="en-US" sz="2400" dirty="0">
                <a:solidFill>
                  <a:srgbClr val="387494"/>
                </a:solidFill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62B368-ABFE-C9D2-8B22-01267F3CB06C}"/>
              </a:ext>
            </a:extLst>
          </p:cNvPr>
          <p:cNvSpPr/>
          <p:nvPr/>
        </p:nvSpPr>
        <p:spPr>
          <a:xfrm>
            <a:off x="1066800" y="4684942"/>
            <a:ext cx="10058399" cy="545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1"/>
            <a:r>
              <a:rPr lang="en-US" sz="2400" b="1" dirty="0">
                <a:solidFill>
                  <a:srgbClr val="387494"/>
                </a:solidFill>
              </a:rPr>
              <a:t>Support opener’s minor suit </a:t>
            </a:r>
            <a:r>
              <a:rPr lang="en-US" sz="2400" dirty="0">
                <a:solidFill>
                  <a:srgbClr val="387494"/>
                </a:solidFill>
              </a:rPr>
              <a:t>with at least 4 (preferably 5+) cards.</a:t>
            </a:r>
          </a:p>
          <a:p>
            <a:pPr algn="ctr"/>
            <a:endParaRPr lang="en-US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44F22F2C-E59A-7824-D222-A07DCF8C6DA7}"/>
              </a:ext>
            </a:extLst>
          </p:cNvPr>
          <p:cNvSpPr/>
          <p:nvPr/>
        </p:nvSpPr>
        <p:spPr>
          <a:xfrm>
            <a:off x="5603966" y="2657342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7CCF73A9-18FC-4341-25C0-7CD71EF14C9E}"/>
              </a:ext>
            </a:extLst>
          </p:cNvPr>
          <p:cNvSpPr/>
          <p:nvPr/>
        </p:nvSpPr>
        <p:spPr>
          <a:xfrm>
            <a:off x="5603965" y="3527407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66AFC871-D377-8C94-B8D7-6D1383A0BE12}"/>
              </a:ext>
            </a:extLst>
          </p:cNvPr>
          <p:cNvSpPr/>
          <p:nvPr/>
        </p:nvSpPr>
        <p:spPr>
          <a:xfrm>
            <a:off x="5603964" y="4397472"/>
            <a:ext cx="492033" cy="28825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D87CC-0D85-217C-6561-0E77F9EE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Responder – with Major Suit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83D27-F17D-354C-0975-2E95D9031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an opening bid of 1 Heart or 1 Spade, trump support is shown in a structured manner (counting </a:t>
            </a:r>
            <a:r>
              <a:rPr lang="en-US" u="sng" dirty="0"/>
              <a:t>shortness points</a:t>
            </a:r>
            <a:r>
              <a:rPr lang="en-US" dirty="0"/>
              <a:t> in evaluation):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2 of partner’s major suit </a:t>
            </a:r>
            <a:r>
              <a:rPr lang="en-US" dirty="0">
                <a:sym typeface="Wingdings" panose="05000000000000000000" pitchFamily="2" charset="2"/>
              </a:rPr>
              <a:t> 6 – 9 total points and 3+ trumps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3 of partner’s major suit  10 – 12 total points and 3+ trumps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4 of partner’s major suit  13 – 15 total points and 3+ trumps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With 16+ total points and 3+ trumps, </a:t>
            </a:r>
            <a:r>
              <a:rPr lang="en-US" b="1" dirty="0">
                <a:sym typeface="Wingdings" panose="05000000000000000000" pitchFamily="2" charset="2"/>
              </a:rPr>
              <a:t>jump shift</a:t>
            </a:r>
            <a:r>
              <a:rPr lang="en-US" dirty="0">
                <a:sym typeface="Wingdings" panose="05000000000000000000" pitchFamily="2" charset="2"/>
              </a:rPr>
              <a:t> in a new suit and then support opener’s major suit.  See the next slide.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8859F-C04F-331B-7A58-6D8EE77A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2E9949B-68C9-7CD5-3A31-81484E96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Fourth Lesson</a:t>
            </a:r>
          </a:p>
        </p:txBody>
      </p:sp>
    </p:spTree>
    <p:extLst>
      <p:ext uri="{BB962C8B-B14F-4D97-AF65-F5344CB8AC3E}">
        <p14:creationId xmlns:p14="http://schemas.microsoft.com/office/powerpoint/2010/main" val="10193875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12787</TotalTime>
  <Words>2362</Words>
  <Application>Microsoft Office PowerPoint</Application>
  <PresentationFormat>Widescreen</PresentationFormat>
  <Paragraphs>289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1_Office Theme</vt:lpstr>
      <vt:lpstr>Basic Beginning Bridge Lesson 4 – Suit Responses &amp; Rebids</vt:lpstr>
      <vt:lpstr>Objective for Lesson 4</vt:lpstr>
      <vt:lpstr>First, Some Terminology</vt:lpstr>
      <vt:lpstr>Responder Bidding Flow</vt:lpstr>
      <vt:lpstr>Responding Hand Evaluation</vt:lpstr>
      <vt:lpstr>Responder Strength After a One-Level Bid</vt:lpstr>
      <vt:lpstr>Responder Point Ranges</vt:lpstr>
      <vt:lpstr>Responder Priorities</vt:lpstr>
      <vt:lpstr>Responder – with Major Suit Support</vt:lpstr>
      <vt:lpstr>Responder – Bid a New Suit</vt:lpstr>
      <vt:lpstr>Practice – Show Major Support or New Suit</vt:lpstr>
      <vt:lpstr>Responder – With No Good Suit to Bid</vt:lpstr>
      <vt:lpstr>Responder – Supporting Minor Suit Opening</vt:lpstr>
      <vt:lpstr>Practice – No Trump or Minor Suit Support</vt:lpstr>
      <vt:lpstr>Opening Bidder Point Ranges</vt:lpstr>
      <vt:lpstr>Opener Rebids – Minimum Hand (12 – 15)</vt:lpstr>
      <vt:lpstr>Opener Rebids – Medium Hand (16 – 18)</vt:lpstr>
      <vt:lpstr>Opener Rebids – Strong Hand (18+)</vt:lpstr>
      <vt:lpstr>Responder Rebid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204</cp:revision>
  <cp:lastPrinted>2023-10-21T15:07:12Z</cp:lastPrinted>
  <dcterms:created xsi:type="dcterms:W3CDTF">2022-01-11T02:01:08Z</dcterms:created>
  <dcterms:modified xsi:type="dcterms:W3CDTF">2024-04-13T14:28:44Z</dcterms:modified>
</cp:coreProperties>
</file>