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329" r:id="rId3"/>
    <p:sldId id="328" r:id="rId4"/>
    <p:sldId id="313" r:id="rId5"/>
    <p:sldId id="337" r:id="rId6"/>
    <p:sldId id="333" r:id="rId7"/>
    <p:sldId id="335" r:id="rId8"/>
    <p:sldId id="336" r:id="rId9"/>
    <p:sldId id="341" r:id="rId10"/>
    <p:sldId id="362" r:id="rId11"/>
    <p:sldId id="330" r:id="rId12"/>
    <p:sldId id="363" r:id="rId13"/>
    <p:sldId id="331" r:id="rId14"/>
    <p:sldId id="361" r:id="rId15"/>
    <p:sldId id="332" r:id="rId16"/>
    <p:sldId id="359" r:id="rId17"/>
    <p:sldId id="32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7" autoAdjust="0"/>
    <p:restoredTop sz="86657" autoAdjust="0"/>
  </p:normalViewPr>
  <p:slideViewPr>
    <p:cSldViewPr snapToGrid="0">
      <p:cViewPr varScale="1">
        <p:scale>
          <a:sx n="59" d="100"/>
          <a:sy n="59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83799-21D7-4BD5-A92E-E2E99806B1C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not bid smaller amounts even with sufficient points for game/slam? 				2 min</a:t>
            </a:r>
          </a:p>
          <a:p>
            <a:r>
              <a:rPr lang="en-US" dirty="0"/>
              <a:t>Game/slam hands are not common; rubber and slam bonuses; chance for opponents to bid game faster, wiping out your part score.</a:t>
            </a:r>
          </a:p>
          <a:p>
            <a:r>
              <a:rPr lang="en-US" dirty="0"/>
              <a:t>“Gravitate toward…” means “when there’s a choice, try to find a major suit fit or a NT fit”.  But if your fit is in a minor, bid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0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Display these point targets on the white board next to the bid chart				3 min</a:t>
            </a:r>
          </a:p>
          <a:p>
            <a:r>
              <a:rPr lang="en-US" dirty="0"/>
              <a:t>Note:  these point totals are between both hands of a partnership.</a:t>
            </a:r>
          </a:p>
          <a:p>
            <a:r>
              <a:rPr lang="en-US" dirty="0"/>
              <a:t>Note:  these point total do not guarantee a contract – they merely, give a very good chance.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22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not bid smaller amounts even with sufficient points for game/slam? 				2 min</a:t>
            </a:r>
          </a:p>
          <a:p>
            <a:r>
              <a:rPr lang="en-US" dirty="0"/>
              <a:t>Game/slam hands are not common; rubber and slam bonuses; chance for opponents to bid game faster, wiping out your part score.</a:t>
            </a:r>
          </a:p>
          <a:p>
            <a:r>
              <a:rPr lang="en-US" dirty="0"/>
              <a:t>“Gravitate toward…” means “when there’s a choice, try to find a major suit fit or a NT fit”.  But if your fit is in a minor, bid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87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30 sec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28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the 5 opening suit bids on the board:  1C, 1D, 1H, 1S, 2C.					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already discussed high card points.  For suit bids, also add points for suit length.			3 min </a:t>
            </a:r>
          </a:p>
          <a:p>
            <a:r>
              <a:rPr lang="en-US" dirty="0"/>
              <a:t>As you saw in the last lesson, long suits can create extra tricks – therefore, suit length improves hand evaluation.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37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Pass out class hands #1, #2, #3, and #4 and have students work together to evaluate the above questions. 		5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students display their hands and discuss among themselves.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	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0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46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Picked hearts at random – same for any suit.</a:t>
            </a:r>
          </a:p>
          <a:p>
            <a:r>
              <a:rPr lang="en-US" dirty="0"/>
              <a:t>Note the 5-card suit in hand #2 – no high cards but still a good suit if partner has 3 or more.</a:t>
            </a:r>
          </a:p>
          <a:p>
            <a:r>
              <a:rPr lang="en-US" dirty="0"/>
              <a:t>Other choices are even better (5-4, 6-3, etc.).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87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bidding system is called “Standard American with 5-card Majors.”  This is the most important slide in Lesson 3.		10 min</a:t>
            </a:r>
          </a:p>
          <a:p>
            <a:r>
              <a:rPr lang="en-US" dirty="0"/>
              <a:t>Notice the big point spread: 12 – 21 points.  The rebid will give more info.	</a:t>
            </a:r>
          </a:p>
          <a:p>
            <a:r>
              <a:rPr lang="en-US" dirty="0"/>
              <a:t>Note:  this approach means you will bid a major only with 5 or more cards.  You’ll bid diamonds with 4 cards, except in 4-4-3-2 (3 </a:t>
            </a:r>
            <a:r>
              <a:rPr lang="en-US" dirty="0" err="1"/>
              <a:t>diamondss</a:t>
            </a:r>
            <a:r>
              <a:rPr lang="en-US" dirty="0"/>
              <a:t>).</a:t>
            </a:r>
          </a:p>
          <a:p>
            <a:r>
              <a:rPr lang="en-US" dirty="0"/>
              <a:t>Note:  I said nothing about the strength of any of these suits.  Bid based on length on your </a:t>
            </a:r>
            <a:r>
              <a:rPr lang="en-US" u="sng" dirty="0"/>
              <a:t>first</a:t>
            </a:r>
            <a:r>
              <a:rPr lang="en-US" dirty="0"/>
              <a:t> bid.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other choice: to bid some # of No Trump.  We will discuss those bids in the next lesson.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#1 </a:t>
            </a:r>
            <a:r>
              <a:rPr lang="en-US" dirty="0">
                <a:sym typeface="Wingdings" panose="05000000000000000000" pitchFamily="2" charset="2"/>
              </a:rPr>
              <a:t> no 5-card or longer suits  no Heart or Spade bid  pick the longer minor.		7 min</a:t>
            </a:r>
          </a:p>
          <a:p>
            <a:r>
              <a:rPr lang="en-US" dirty="0">
                <a:sym typeface="Wingdings" panose="05000000000000000000" pitchFamily="2" charset="2"/>
              </a:rPr>
              <a:t>Hand #2  only one 5-card suit  bid longest suit.</a:t>
            </a:r>
          </a:p>
          <a:p>
            <a:r>
              <a:rPr lang="en-US" dirty="0">
                <a:sym typeface="Wingdings" panose="05000000000000000000" pitchFamily="2" charset="2"/>
              </a:rPr>
              <a:t>Hand #3  two 5-card suits  bid higher ranking suit.</a:t>
            </a:r>
          </a:p>
          <a:p>
            <a:r>
              <a:rPr lang="en-US" dirty="0">
                <a:sym typeface="Wingdings" panose="05000000000000000000" pitchFamily="2" charset="2"/>
              </a:rPr>
              <a:t>Hand #4  no 5-card suit  no Heart or Spade bid  3 – 3 in C/D  bid clubs.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52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students work together to evaluate the above questions for class hands #1, #2, #3, and #4 (used previously for evaluation). 		10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Have students display their hands and discuss among themselves.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4299C8D1-45A4-0B0F-EF3D-5BF76808205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DBE036B-9EDE-EB45-F285-3A63DF9B16CC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1BB0B28-A84D-7A7F-CFA7-815298B3E581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dirty="0"/>
              <a:t>Lesson 3 – Opening Suit Bids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B4BD-EFE0-985F-60EA-280DDCA3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Bidding Principles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433A-24D0-5DC2-25B4-21245FCD0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an opening bid, the </a:t>
            </a:r>
            <a:r>
              <a:rPr lang="en-US" u="sng" dirty="0"/>
              <a:t>length</a:t>
            </a:r>
            <a:r>
              <a:rPr lang="en-US" dirty="0"/>
              <a:t> of the trump suit is more important than the strength of the trump suit.</a:t>
            </a:r>
          </a:p>
          <a:p>
            <a:endParaRPr lang="en-US" dirty="0"/>
          </a:p>
          <a:p>
            <a:r>
              <a:rPr lang="en-US" dirty="0"/>
              <a:t>Standard American 5-Card Major System</a:t>
            </a:r>
          </a:p>
          <a:p>
            <a:pPr lvl="1"/>
            <a:r>
              <a:rPr lang="en-US" dirty="0"/>
              <a:t>Will quickly find a 5 – 3 fit in a major suit if such a fit exists.</a:t>
            </a:r>
          </a:p>
          <a:p>
            <a:pPr lvl="1"/>
            <a:r>
              <a:rPr lang="en-US" dirty="0"/>
              <a:t>Major suit (and No Trump) contracts score more than minor suit contracts.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E20D-D166-B0D8-996A-9F719A31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CDEFE-2DBE-1FB8-71B8-72B7BD2D8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83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7773-07E8-D49E-DAF8-2C3A4839E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Scoring Review – Trick Values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F2D0-3003-F1A3-EB34-E404DF3CA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Major suits </a:t>
            </a:r>
            <a:r>
              <a:rPr lang="en-US" dirty="0"/>
              <a:t>(Hearts/Spades): score 30 points per trick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sz="4400" b="1" dirty="0"/>
              <a:t>30 – 30 – 30 – 30 – 30 – 30 – 30 </a:t>
            </a:r>
          </a:p>
          <a:p>
            <a:endParaRPr lang="en-US" dirty="0"/>
          </a:p>
          <a:p>
            <a:r>
              <a:rPr lang="en-US" b="1" dirty="0"/>
              <a:t>No Trump</a:t>
            </a:r>
            <a:r>
              <a:rPr lang="en-US" dirty="0"/>
              <a:t>:  score 40 for the first trick, 30 thereafter</a:t>
            </a:r>
          </a:p>
          <a:p>
            <a:pPr marL="0" indent="0">
              <a:buNone/>
            </a:pPr>
            <a:r>
              <a:rPr lang="en-US" b="1" dirty="0"/>
              <a:t>		</a:t>
            </a:r>
            <a:r>
              <a:rPr lang="en-US" sz="4000" b="1" dirty="0"/>
              <a:t>40 – 30 – 30 – 30 – 30 – 30 – 30 </a:t>
            </a:r>
          </a:p>
          <a:p>
            <a:endParaRPr lang="en-US" dirty="0"/>
          </a:p>
          <a:p>
            <a:r>
              <a:rPr lang="en-US" b="1" dirty="0"/>
              <a:t>Minor suits </a:t>
            </a:r>
            <a:r>
              <a:rPr lang="en-US" dirty="0"/>
              <a:t>(Clubs/Diamonds):  score 20 points per trick</a:t>
            </a:r>
          </a:p>
          <a:p>
            <a:pPr marL="0" indent="0">
              <a:buNone/>
            </a:pPr>
            <a:r>
              <a:rPr lang="en-US" b="1" dirty="0"/>
              <a:t>		</a:t>
            </a:r>
            <a:r>
              <a:rPr lang="en-US" sz="4000" b="1" dirty="0"/>
              <a:t>20 – 20 – 20 – 20 – 20 – 20 – 20</a:t>
            </a:r>
            <a:endParaRPr lang="en-US" sz="4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70EA9-A9BE-FAFA-53D5-E53A4150C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A1335BD8-96B5-8A97-56F4-FB8468735060}"/>
              </a:ext>
            </a:extLst>
          </p:cNvPr>
          <p:cNvSpPr/>
          <p:nvPr/>
        </p:nvSpPr>
        <p:spPr>
          <a:xfrm rot="5400000">
            <a:off x="4539345" y="855612"/>
            <a:ext cx="339630" cy="4010298"/>
          </a:xfrm>
          <a:prstGeom prst="rightBrace">
            <a:avLst>
              <a:gd name="adj1" fmla="val 8333"/>
              <a:gd name="adj2" fmla="val 49497"/>
            </a:avLst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A0AE631-F0BD-FED3-6E44-8F716839E49F}"/>
              </a:ext>
            </a:extLst>
          </p:cNvPr>
          <p:cNvSpPr/>
          <p:nvPr/>
        </p:nvSpPr>
        <p:spPr>
          <a:xfrm rot="5400000">
            <a:off x="3877489" y="3099362"/>
            <a:ext cx="339630" cy="2669184"/>
          </a:xfrm>
          <a:prstGeom prst="rightBrace">
            <a:avLst>
              <a:gd name="adj1" fmla="val 8333"/>
              <a:gd name="adj2" fmla="val 49497"/>
            </a:avLst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AC190055-FA69-0661-AC94-B2E737E0C7EB}"/>
              </a:ext>
            </a:extLst>
          </p:cNvPr>
          <p:cNvSpPr/>
          <p:nvPr/>
        </p:nvSpPr>
        <p:spPr>
          <a:xfrm rot="5400000">
            <a:off x="4878978" y="3623176"/>
            <a:ext cx="339630" cy="4689568"/>
          </a:xfrm>
          <a:prstGeom prst="rightBrace">
            <a:avLst>
              <a:gd name="adj1" fmla="val 8333"/>
              <a:gd name="adj2" fmla="val 49497"/>
            </a:avLst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3791D9B-B9A5-32D8-76F6-9EB2C31D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Third Lesson</a:t>
            </a:r>
          </a:p>
        </p:txBody>
      </p:sp>
    </p:spTree>
    <p:extLst>
      <p:ext uri="{BB962C8B-B14F-4D97-AF65-F5344CB8AC3E}">
        <p14:creationId xmlns:p14="http://schemas.microsoft.com/office/powerpoint/2010/main" val="98525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31CB5-5A4A-00FD-A418-BD6FE8F5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Bidding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558B3-87CC-34E3-0BF1-506A159FF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Part Score</a:t>
            </a:r>
          </a:p>
          <a:p>
            <a:pPr lvl="1"/>
            <a:r>
              <a:rPr lang="en-US" dirty="0"/>
              <a:t>Make the contract!</a:t>
            </a:r>
          </a:p>
          <a:p>
            <a:pPr lvl="1"/>
            <a:r>
              <a:rPr lang="en-US" dirty="0"/>
              <a:t>Try to score some points toward a future game.</a:t>
            </a:r>
          </a:p>
          <a:p>
            <a:endParaRPr lang="en-US" dirty="0"/>
          </a:p>
          <a:p>
            <a:r>
              <a:rPr lang="en-US" b="1" dirty="0"/>
              <a:t>Game Bid</a:t>
            </a:r>
          </a:p>
          <a:p>
            <a:pPr lvl="1"/>
            <a:r>
              <a:rPr lang="en-US" dirty="0"/>
              <a:t>Try to score 100 points or more in a single contract.</a:t>
            </a:r>
          </a:p>
          <a:p>
            <a:pPr lvl="1"/>
            <a:r>
              <a:rPr lang="en-US" dirty="0"/>
              <a:t>Game bonus!</a:t>
            </a:r>
          </a:p>
          <a:p>
            <a:endParaRPr lang="en-US" dirty="0"/>
          </a:p>
          <a:p>
            <a:r>
              <a:rPr lang="en-US" b="1" dirty="0"/>
              <a:t>Slam Bid</a:t>
            </a:r>
          </a:p>
          <a:p>
            <a:pPr lvl="1"/>
            <a:r>
              <a:rPr lang="en-US" dirty="0"/>
              <a:t>Try to bid and make 12 or 13 tricks in a single contract.</a:t>
            </a:r>
          </a:p>
          <a:p>
            <a:pPr lvl="1"/>
            <a:r>
              <a:rPr lang="en-US" dirty="0"/>
              <a:t>Slam bonus!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E6FDF-E9C5-EF9C-2637-21008CB44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11A7-6BD1-2806-3416-220DAA0F6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3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B4BD-EFE0-985F-60EA-280DDCA3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Count Targets: 26 – 29 – 33 – 37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433A-24D0-5DC2-25B4-21245FCD0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count targets are the combined points held by you and your partner.</a:t>
            </a:r>
          </a:p>
          <a:p>
            <a:endParaRPr lang="en-US" dirty="0"/>
          </a:p>
          <a:p>
            <a:r>
              <a:rPr lang="en-US" dirty="0"/>
              <a:t>Bidding a game </a:t>
            </a:r>
          </a:p>
          <a:p>
            <a:pPr lvl="1"/>
            <a:r>
              <a:rPr lang="en-US" dirty="0"/>
              <a:t>In no trump (3 no trump) – 26 high card points</a:t>
            </a:r>
          </a:p>
          <a:p>
            <a:pPr lvl="1"/>
            <a:r>
              <a:rPr lang="en-US" dirty="0"/>
              <a:t>In a major (4 hearts or spades) – 26 total points</a:t>
            </a:r>
          </a:p>
          <a:p>
            <a:pPr lvl="1"/>
            <a:r>
              <a:rPr lang="en-US" dirty="0"/>
              <a:t>In a minor (5 clubs or diamonds) – 29 total points</a:t>
            </a:r>
          </a:p>
          <a:p>
            <a:endParaRPr lang="en-US" dirty="0"/>
          </a:p>
          <a:p>
            <a:r>
              <a:rPr lang="en-US" dirty="0"/>
              <a:t>Bidding a slam</a:t>
            </a:r>
          </a:p>
          <a:p>
            <a:pPr lvl="1"/>
            <a:r>
              <a:rPr lang="en-US" dirty="0"/>
              <a:t>Small slam (12 tricks) – 33 high card points (no trump)</a:t>
            </a:r>
          </a:p>
          <a:p>
            <a:pPr marL="457200" lvl="1" indent="0">
              <a:buNone/>
            </a:pPr>
            <a:r>
              <a:rPr lang="en-US" dirty="0"/>
              <a:t>			         – 33 total points (suit)</a:t>
            </a:r>
          </a:p>
          <a:p>
            <a:pPr lvl="1"/>
            <a:r>
              <a:rPr lang="en-US" dirty="0"/>
              <a:t>Grand slam (13 tricks) – 37 high card points (no trump)</a:t>
            </a:r>
          </a:p>
          <a:p>
            <a:pPr marL="457200" lvl="1" indent="0">
              <a:buNone/>
            </a:pPr>
            <a:r>
              <a:rPr lang="en-US" dirty="0"/>
              <a:t>			          – 37 total points (suit)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E20D-D166-B0D8-996A-9F719A31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CDEFE-2DBE-1FB8-71B8-72B7BD2D8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59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0372D6-C95F-FCBA-F148-AF83FCAD3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Targets – Combined Partnership Hands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F1B655D-92B8-8381-019E-FF2118FBC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11200" dirty="0"/>
              <a:t>26 – 29 – 33 – 37</a:t>
            </a:r>
          </a:p>
          <a:p>
            <a:endParaRPr lang="en-US" sz="2400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2C58AB5E-F375-922C-875C-A55A47549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362E8EB-5A8F-F40B-73B0-BC4067A5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527C29C-8915-3BA5-AE98-46F3EA615FD2}"/>
              </a:ext>
            </a:extLst>
          </p:cNvPr>
          <p:cNvSpPr/>
          <p:nvPr/>
        </p:nvSpPr>
        <p:spPr>
          <a:xfrm>
            <a:off x="992778" y="2782387"/>
            <a:ext cx="1789611" cy="176348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B4BD-EFE0-985F-60EA-280DDCA3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Bidding Principles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433A-24D0-5DC2-25B4-21245FCD0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sufficient points for game or slam, try to bid it.</a:t>
            </a:r>
          </a:p>
          <a:p>
            <a:endParaRPr lang="en-US" dirty="0"/>
          </a:p>
          <a:p>
            <a:r>
              <a:rPr lang="en-US" dirty="0"/>
              <a:t>With fewer than game points plan to </a:t>
            </a:r>
            <a:r>
              <a:rPr lang="en-US" u="sng" dirty="0"/>
              <a:t>stop in a part score</a:t>
            </a:r>
            <a:r>
              <a:rPr lang="en-US" dirty="0"/>
              <a:t>.</a:t>
            </a:r>
          </a:p>
          <a:p>
            <a:endParaRPr lang="en-US" dirty="0"/>
          </a:p>
          <a:p>
            <a:pPr lvl="1"/>
            <a:r>
              <a:rPr lang="en-US" dirty="0"/>
              <a:t>Make a </a:t>
            </a:r>
            <a:r>
              <a:rPr lang="en-US" u="sng" dirty="0"/>
              <a:t>choice</a:t>
            </a:r>
            <a:r>
              <a:rPr lang="en-US" dirty="0"/>
              <a:t> of the best fit (suit or No Trump) based on the bidding.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E20D-D166-B0D8-996A-9F719A31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CDEFE-2DBE-1FB8-71B8-72B7BD2D8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84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9122-1D9B-AC56-E8AC-8A40A105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Opening Bidder Point Ranges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DB063-96A7-04EB-9A02-9B496E18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2D54-A304-CAE4-E01C-E698FEBF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3FD9E-DED5-8529-C535-E3F90459403E}"/>
              </a:ext>
            </a:extLst>
          </p:cNvPr>
          <p:cNvSpPr/>
          <p:nvPr/>
        </p:nvSpPr>
        <p:spPr>
          <a:xfrm>
            <a:off x="838200" y="1954062"/>
            <a:ext cx="10515600" cy="40020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29F0C-B8FC-99E7-44DE-83DDFF789A84}"/>
              </a:ext>
            </a:extLst>
          </p:cNvPr>
          <p:cNvSpPr/>
          <p:nvPr/>
        </p:nvSpPr>
        <p:spPr>
          <a:xfrm>
            <a:off x="838200" y="1954061"/>
            <a:ext cx="10515600" cy="9895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12</a:t>
            </a:r>
            <a:r>
              <a:rPr lang="en-US" sz="4800" b="1" dirty="0"/>
              <a:t> - 15 Points </a:t>
            </a:r>
            <a:r>
              <a:rPr lang="en-US" sz="4800" dirty="0"/>
              <a:t>– </a:t>
            </a:r>
            <a:r>
              <a:rPr lang="en-US" sz="4800" u="sng" dirty="0"/>
              <a:t>minimum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6C084A-B3D5-BB14-3B26-075C740826DB}"/>
              </a:ext>
            </a:extLst>
          </p:cNvPr>
          <p:cNvSpPr/>
          <p:nvPr/>
        </p:nvSpPr>
        <p:spPr>
          <a:xfrm>
            <a:off x="840288" y="2958229"/>
            <a:ext cx="10515600" cy="9895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16 - 18 Points </a:t>
            </a:r>
            <a:r>
              <a:rPr lang="en-US" sz="4800" dirty="0"/>
              <a:t>– </a:t>
            </a:r>
            <a:r>
              <a:rPr lang="en-US" sz="4800" u="sng" dirty="0"/>
              <a:t>medium</a:t>
            </a:r>
            <a:endParaRPr lang="en-US" sz="4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E09BFC-1D37-94C1-6106-FBC0BA5F9E5D}"/>
              </a:ext>
            </a:extLst>
          </p:cNvPr>
          <p:cNvSpPr/>
          <p:nvPr/>
        </p:nvSpPr>
        <p:spPr>
          <a:xfrm>
            <a:off x="842376" y="3962397"/>
            <a:ext cx="10515600" cy="9895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18 - </a:t>
            </a:r>
            <a:r>
              <a:rPr lang="en-US" sz="6000" b="1" dirty="0"/>
              <a:t>21</a:t>
            </a:r>
            <a:r>
              <a:rPr lang="en-US" sz="4800" b="1" dirty="0"/>
              <a:t> Points </a:t>
            </a:r>
            <a:r>
              <a:rPr lang="en-US" sz="4800" dirty="0"/>
              <a:t>– </a:t>
            </a:r>
            <a:r>
              <a:rPr lang="en-US" sz="4800" u="sng" dirty="0"/>
              <a:t>strong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CB2306-8C47-E356-C944-34F47013CA01}"/>
              </a:ext>
            </a:extLst>
          </p:cNvPr>
          <p:cNvSpPr/>
          <p:nvPr/>
        </p:nvSpPr>
        <p:spPr>
          <a:xfrm>
            <a:off x="844464" y="4966565"/>
            <a:ext cx="10515600" cy="989556"/>
          </a:xfrm>
          <a:prstGeom prst="rect">
            <a:avLst/>
          </a:prstGeom>
          <a:solidFill>
            <a:srgbClr val="3874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22</a:t>
            </a:r>
            <a:r>
              <a:rPr lang="en-US" sz="4800" b="1" dirty="0"/>
              <a:t>+ Points </a:t>
            </a:r>
            <a:r>
              <a:rPr lang="en-US" sz="4800" dirty="0"/>
              <a:t>– </a:t>
            </a:r>
            <a:r>
              <a:rPr lang="en-US" sz="4800" u="sng" dirty="0"/>
              <a:t>massive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7830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Opening bid strengths at the one level</a:t>
            </a:r>
          </a:p>
          <a:p>
            <a:pPr lvl="1"/>
            <a:r>
              <a:rPr lang="en-US" dirty="0"/>
              <a:t>12 – 21 total points</a:t>
            </a:r>
          </a:p>
          <a:p>
            <a:endParaRPr lang="en-US" dirty="0"/>
          </a:p>
          <a:p>
            <a:r>
              <a:rPr lang="en-US" dirty="0"/>
              <a:t>Opening one-level bid choices</a:t>
            </a:r>
          </a:p>
          <a:p>
            <a:pPr lvl="1"/>
            <a:r>
              <a:rPr lang="en-US" dirty="0"/>
              <a:t>Longest 5+ suit (if equal, then higher ranking suit)</a:t>
            </a:r>
          </a:p>
          <a:p>
            <a:pPr lvl="1"/>
            <a:r>
              <a:rPr lang="en-US" dirty="0"/>
              <a:t>One heart or one spade </a:t>
            </a:r>
            <a:r>
              <a:rPr lang="en-US" u="sng" dirty="0"/>
              <a:t>only</a:t>
            </a:r>
            <a:r>
              <a:rPr lang="en-US" dirty="0"/>
              <a:t> with 5+ in the suit</a:t>
            </a:r>
          </a:p>
          <a:p>
            <a:pPr lvl="1"/>
            <a:r>
              <a:rPr lang="en-US" dirty="0"/>
              <a:t>Otherwise, bid the longest minor suit (1 diamond if 4-4, 1 club if 3-3)</a:t>
            </a:r>
          </a:p>
          <a:p>
            <a:endParaRPr lang="en-US" dirty="0"/>
          </a:p>
          <a:p>
            <a:r>
              <a:rPr lang="en-US" dirty="0"/>
              <a:t>Game/Slam targets</a:t>
            </a:r>
          </a:p>
          <a:p>
            <a:pPr lvl="1"/>
            <a:r>
              <a:rPr lang="en-US" dirty="0"/>
              <a:t>26 – 29 – 33 – 37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Lesson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make simple opening bids in a suit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Total points evaluation of an opening hand</a:t>
            </a:r>
          </a:p>
          <a:p>
            <a:pPr lvl="1"/>
            <a:r>
              <a:rPr lang="en-US" dirty="0"/>
              <a:t>Strength for opening bids</a:t>
            </a:r>
          </a:p>
          <a:p>
            <a:pPr lvl="1"/>
            <a:r>
              <a:rPr lang="en-US" dirty="0"/>
              <a:t>Guidelines for opening bids</a:t>
            </a:r>
          </a:p>
          <a:p>
            <a:pPr lvl="1"/>
            <a:r>
              <a:rPr lang="en-US" dirty="0"/>
              <a:t>Targets for game/slam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3FCD5-9482-2DDE-6F4A-1A38955F2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 Evaluation for Opening Bidder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5FAFD-DF17-E5A1-0570-5215A274F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High card points</a:t>
            </a:r>
          </a:p>
          <a:p>
            <a:pPr lvl="1"/>
            <a:r>
              <a:rPr lang="en-US" dirty="0"/>
              <a:t>Ace = 4</a:t>
            </a:r>
          </a:p>
          <a:p>
            <a:pPr lvl="1"/>
            <a:r>
              <a:rPr lang="en-US" dirty="0"/>
              <a:t>King = 3</a:t>
            </a:r>
          </a:p>
          <a:p>
            <a:pPr lvl="1"/>
            <a:r>
              <a:rPr lang="en-US" dirty="0"/>
              <a:t>Queen = 2</a:t>
            </a:r>
          </a:p>
          <a:p>
            <a:pPr lvl="1"/>
            <a:r>
              <a:rPr lang="en-US" dirty="0"/>
              <a:t>Jack = 1</a:t>
            </a:r>
          </a:p>
          <a:p>
            <a:endParaRPr lang="en-US" dirty="0"/>
          </a:p>
          <a:p>
            <a:r>
              <a:rPr lang="en-US" b="1" dirty="0"/>
              <a:t>Suit length</a:t>
            </a:r>
          </a:p>
          <a:p>
            <a:pPr lvl="1"/>
            <a:r>
              <a:rPr lang="en-US" dirty="0"/>
              <a:t>If any suit has more than 4 cards, add 1 point for each extra card</a:t>
            </a:r>
          </a:p>
          <a:p>
            <a:pPr lvl="1"/>
            <a:r>
              <a:rPr lang="en-US" dirty="0"/>
              <a:t>High card points + suit length points = </a:t>
            </a:r>
            <a:r>
              <a:rPr lang="en-US" b="1" dirty="0"/>
              <a:t>total points </a:t>
            </a:r>
            <a:r>
              <a:rPr lang="en-US" dirty="0"/>
              <a:t>for the opening hand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C08EC-8BB0-65A2-B3D5-B26D4098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8146-EFC4-6A0B-25D4-F3D84747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0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Hand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high card points in each hand?</a:t>
            </a:r>
          </a:p>
          <a:p>
            <a:endParaRPr lang="en-US" dirty="0"/>
          </a:p>
          <a:p>
            <a:r>
              <a:rPr lang="en-US" dirty="0"/>
              <a:t>Are there any suits longer than 4 cards?</a:t>
            </a:r>
          </a:p>
          <a:p>
            <a:endParaRPr lang="en-US" dirty="0"/>
          </a:p>
          <a:p>
            <a:r>
              <a:rPr lang="en-US" dirty="0"/>
              <a:t>How many total points if you are the opening bidder?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0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5E4D-DAA7-886D-93A2-FEE870B36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Bidding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43E20-77E6-B869-52DC-C109157F2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Each bid communicates:</a:t>
            </a:r>
          </a:p>
          <a:p>
            <a:pPr lvl="1"/>
            <a:r>
              <a:rPr lang="en-US" dirty="0"/>
              <a:t>The </a:t>
            </a:r>
            <a:r>
              <a:rPr lang="en-US" u="sng" dirty="0"/>
              <a:t>length</a:t>
            </a:r>
            <a:r>
              <a:rPr lang="en-US" dirty="0"/>
              <a:t> of a suit</a:t>
            </a:r>
          </a:p>
          <a:p>
            <a:endParaRPr lang="en-US" dirty="0"/>
          </a:p>
          <a:p>
            <a:pPr lvl="1"/>
            <a:r>
              <a:rPr lang="en-US" dirty="0"/>
              <a:t>Overall </a:t>
            </a:r>
            <a:r>
              <a:rPr lang="en-US" u="sng" dirty="0"/>
              <a:t>strength</a:t>
            </a:r>
            <a:r>
              <a:rPr lang="en-US" dirty="0"/>
              <a:t> of the hand</a:t>
            </a:r>
          </a:p>
          <a:p>
            <a:pPr lvl="2"/>
            <a:r>
              <a:rPr lang="en-US" dirty="0"/>
              <a:t>Total points for suit bids</a:t>
            </a:r>
          </a:p>
          <a:p>
            <a:endParaRPr lang="en-US" dirty="0"/>
          </a:p>
          <a:p>
            <a:pPr lvl="1"/>
            <a:r>
              <a:rPr lang="en-US" dirty="0"/>
              <a:t>Some bids clearly define a narrow range of length and strength.</a:t>
            </a:r>
          </a:p>
          <a:p>
            <a:endParaRPr lang="en-US" dirty="0"/>
          </a:p>
          <a:p>
            <a:pPr lvl="1"/>
            <a:r>
              <a:rPr lang="en-US" dirty="0"/>
              <a:t>Other bids merely give a broad range and have to be clarified with a </a:t>
            </a:r>
            <a:r>
              <a:rPr lang="en-US" b="1" dirty="0"/>
              <a:t>rebid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Attempt to find a suit </a:t>
            </a:r>
            <a:r>
              <a:rPr lang="en-US" b="1" dirty="0"/>
              <a:t>fit </a:t>
            </a:r>
            <a:r>
              <a:rPr lang="en-US" dirty="0"/>
              <a:t>if possible.</a:t>
            </a:r>
            <a:endParaRPr lang="en-US" b="1" dirty="0"/>
          </a:p>
          <a:p>
            <a:pPr lvl="1"/>
            <a:r>
              <a:rPr lang="en-US" b="1" dirty="0"/>
              <a:t>A fit </a:t>
            </a:r>
            <a:r>
              <a:rPr lang="en-US" dirty="0"/>
              <a:t>is a suit with 8 or more trumps between the two partners’ hands.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BCDDD-6104-BC58-2AE3-653C8D8A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48C7D-E2AB-8FCB-F9B3-40C779A4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9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8F97-8001-31C8-6349-77CD8FDC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“Fit”?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1229-4C7F-9D5F-3060-EB86D2B65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E97F7-3CED-15E1-F332-1E2FF93E7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882AC-2E59-D3D3-9D0A-DA6DAD61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16EE803-E986-AD77-9516-DFB8494DA5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               Your Hand				Partner’s Hand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8428937-9B85-360C-2ED9-AEC3DFC752BA}"/>
              </a:ext>
            </a:extLst>
          </p:cNvPr>
          <p:cNvGrpSpPr/>
          <p:nvPr/>
        </p:nvGrpSpPr>
        <p:grpSpPr>
          <a:xfrm>
            <a:off x="1471422" y="2395728"/>
            <a:ext cx="8436864" cy="984504"/>
            <a:chOff x="1471422" y="2395728"/>
            <a:chExt cx="8436864" cy="98450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EBC6BA3-E558-2D6E-1A05-924EDD6C87B7}"/>
                </a:ext>
              </a:extLst>
            </p:cNvPr>
            <p:cNvGrpSpPr/>
            <p:nvPr/>
          </p:nvGrpSpPr>
          <p:grpSpPr>
            <a:xfrm>
              <a:off x="1471422" y="2395728"/>
              <a:ext cx="633984" cy="966216"/>
              <a:chOff x="1617726" y="3096768"/>
              <a:chExt cx="633984" cy="966216"/>
            </a:xfrm>
          </p:grpSpPr>
          <p:pic>
            <p:nvPicPr>
              <p:cNvPr id="32" name="Graphic 31" descr="Heart with solid fill">
                <a:extLst>
                  <a:ext uri="{FF2B5EF4-FFF2-40B4-BE49-F238E27FC236}">
                    <a16:creationId xmlns:a16="http://schemas.microsoft.com/office/drawing/2014/main" id="{B5D926AC-A9C8-B069-51AC-2EB9436B46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DE60FAF1-5BB0-3028-1745-FC524EC248F8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K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DCC0CE7-D69C-793F-D9DF-8082E4554201}"/>
                </a:ext>
              </a:extLst>
            </p:cNvPr>
            <p:cNvGrpSpPr/>
            <p:nvPr/>
          </p:nvGrpSpPr>
          <p:grpSpPr>
            <a:xfrm>
              <a:off x="2233422" y="2395728"/>
              <a:ext cx="633984" cy="966216"/>
              <a:chOff x="1617726" y="3096768"/>
              <a:chExt cx="633984" cy="966216"/>
            </a:xfrm>
          </p:grpSpPr>
          <p:pic>
            <p:nvPicPr>
              <p:cNvPr id="30" name="Graphic 29" descr="Heart with solid fill">
                <a:extLst>
                  <a:ext uri="{FF2B5EF4-FFF2-40B4-BE49-F238E27FC236}">
                    <a16:creationId xmlns:a16="http://schemas.microsoft.com/office/drawing/2014/main" id="{F72C6393-F9B0-EEAF-5E6B-6156694BB9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BA765D38-9B05-B8A8-92DC-C6259A3159A5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J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1909DAA-6009-8E87-B5D5-B1CB5235A9D2}"/>
                </a:ext>
              </a:extLst>
            </p:cNvPr>
            <p:cNvGrpSpPr/>
            <p:nvPr/>
          </p:nvGrpSpPr>
          <p:grpSpPr>
            <a:xfrm>
              <a:off x="2995422" y="2401824"/>
              <a:ext cx="633984" cy="966216"/>
              <a:chOff x="1617726" y="3096768"/>
              <a:chExt cx="633984" cy="966216"/>
            </a:xfrm>
          </p:grpSpPr>
          <p:pic>
            <p:nvPicPr>
              <p:cNvPr id="28" name="Graphic 27" descr="Heart with solid fill">
                <a:extLst>
                  <a:ext uri="{FF2B5EF4-FFF2-40B4-BE49-F238E27FC236}">
                    <a16:creationId xmlns:a16="http://schemas.microsoft.com/office/drawing/2014/main" id="{8C3CED33-CD30-58AA-88D5-AE5900D596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0218DA72-B2F9-FA44-062B-B990D80DD306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8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F65C6D3-85A5-3558-5D4F-F7AB6BB585A6}"/>
                </a:ext>
              </a:extLst>
            </p:cNvPr>
            <p:cNvGrpSpPr/>
            <p:nvPr/>
          </p:nvGrpSpPr>
          <p:grpSpPr>
            <a:xfrm>
              <a:off x="3757422" y="2407920"/>
              <a:ext cx="633984" cy="966216"/>
              <a:chOff x="1617726" y="3096768"/>
              <a:chExt cx="633984" cy="966216"/>
            </a:xfrm>
          </p:grpSpPr>
          <p:pic>
            <p:nvPicPr>
              <p:cNvPr id="26" name="Graphic 25" descr="Heart with solid fill">
                <a:extLst>
                  <a:ext uri="{FF2B5EF4-FFF2-40B4-BE49-F238E27FC236}">
                    <a16:creationId xmlns:a16="http://schemas.microsoft.com/office/drawing/2014/main" id="{93E803FC-0F64-5AE9-30E6-44F6EF8B0E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02805904-6FA3-82F1-6F50-A31428C0CE9B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4DCE05F-B066-BE91-0A26-86A66C1B9D05}"/>
                </a:ext>
              </a:extLst>
            </p:cNvPr>
            <p:cNvGrpSpPr/>
            <p:nvPr/>
          </p:nvGrpSpPr>
          <p:grpSpPr>
            <a:xfrm>
              <a:off x="6988302" y="2401824"/>
              <a:ext cx="633984" cy="966216"/>
              <a:chOff x="1617726" y="3096768"/>
              <a:chExt cx="633984" cy="966216"/>
            </a:xfrm>
          </p:grpSpPr>
          <p:pic>
            <p:nvPicPr>
              <p:cNvPr id="24" name="Graphic 23" descr="Heart with solid fill">
                <a:extLst>
                  <a:ext uri="{FF2B5EF4-FFF2-40B4-BE49-F238E27FC236}">
                    <a16:creationId xmlns:a16="http://schemas.microsoft.com/office/drawing/2014/main" id="{B5B3C12D-1695-5B02-AB2B-1E750372E6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CAC4BF34-C586-F928-75EE-AD982993DD8B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CD95183-43FA-3112-0CE9-4FDB78F8C944}"/>
                </a:ext>
              </a:extLst>
            </p:cNvPr>
            <p:cNvGrpSpPr/>
            <p:nvPr/>
          </p:nvGrpSpPr>
          <p:grpSpPr>
            <a:xfrm>
              <a:off x="7750302" y="2401824"/>
              <a:ext cx="633984" cy="966216"/>
              <a:chOff x="1617726" y="3096768"/>
              <a:chExt cx="633984" cy="966216"/>
            </a:xfrm>
          </p:grpSpPr>
          <p:pic>
            <p:nvPicPr>
              <p:cNvPr id="22" name="Graphic 21" descr="Heart with solid fill">
                <a:extLst>
                  <a:ext uri="{FF2B5EF4-FFF2-40B4-BE49-F238E27FC236}">
                    <a16:creationId xmlns:a16="http://schemas.microsoft.com/office/drawing/2014/main" id="{F7455BB1-6C98-5326-511C-A9CD8E2C93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1428E48B-9A0D-47E5-DDCA-6FC03CA478BC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4F7BB15-7A19-D4EA-7277-DDC2812F7393}"/>
                </a:ext>
              </a:extLst>
            </p:cNvPr>
            <p:cNvGrpSpPr/>
            <p:nvPr/>
          </p:nvGrpSpPr>
          <p:grpSpPr>
            <a:xfrm>
              <a:off x="8512302" y="2407920"/>
              <a:ext cx="633984" cy="966216"/>
              <a:chOff x="1617726" y="3096768"/>
              <a:chExt cx="633984" cy="966216"/>
            </a:xfrm>
          </p:grpSpPr>
          <p:pic>
            <p:nvPicPr>
              <p:cNvPr id="20" name="Graphic 19" descr="Heart with solid fill">
                <a:extLst>
                  <a:ext uri="{FF2B5EF4-FFF2-40B4-BE49-F238E27FC236}">
                    <a16:creationId xmlns:a16="http://schemas.microsoft.com/office/drawing/2014/main" id="{389F4256-5D7E-91E3-E9F5-DEFB6690E0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10C476ED-3C99-FCB9-D764-8639397B4170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1B1CBA4-30F7-7AA7-88BF-E60DA30D6AB7}"/>
                </a:ext>
              </a:extLst>
            </p:cNvPr>
            <p:cNvGrpSpPr/>
            <p:nvPr/>
          </p:nvGrpSpPr>
          <p:grpSpPr>
            <a:xfrm>
              <a:off x="9274302" y="2414016"/>
              <a:ext cx="633984" cy="966216"/>
              <a:chOff x="1617726" y="3096768"/>
              <a:chExt cx="633984" cy="966216"/>
            </a:xfrm>
          </p:grpSpPr>
          <p:pic>
            <p:nvPicPr>
              <p:cNvPr id="18" name="Graphic 17" descr="Heart with solid fill">
                <a:extLst>
                  <a:ext uri="{FF2B5EF4-FFF2-40B4-BE49-F238E27FC236}">
                    <a16:creationId xmlns:a16="http://schemas.microsoft.com/office/drawing/2014/main" id="{FF395FB3-5DB8-1C15-B16B-CD3C6C76FE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5031FEEE-C2BA-EB5F-6F0F-088B9A7E7F77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5FBC6FA-4BB0-8119-AAD7-CD3031874585}"/>
                </a:ext>
              </a:extLst>
            </p:cNvPr>
            <p:cNvSpPr txBox="1"/>
            <p:nvPr/>
          </p:nvSpPr>
          <p:spPr>
            <a:xfrm>
              <a:off x="5228136" y="2584442"/>
              <a:ext cx="965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bg1"/>
                  </a:solidFill>
                </a:rPr>
                <a:t>4 - 4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83ECFC2-14D1-FD06-B55F-FDE7C4895A7F}"/>
              </a:ext>
            </a:extLst>
          </p:cNvPr>
          <p:cNvGrpSpPr/>
          <p:nvPr/>
        </p:nvGrpSpPr>
        <p:grpSpPr>
          <a:xfrm>
            <a:off x="1477518" y="3718560"/>
            <a:ext cx="8095488" cy="984504"/>
            <a:chOff x="1477518" y="3718560"/>
            <a:chExt cx="8095488" cy="98450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7066B26-32BB-D611-E424-87BCB7A8CFAD}"/>
                </a:ext>
              </a:extLst>
            </p:cNvPr>
            <p:cNvGrpSpPr/>
            <p:nvPr/>
          </p:nvGrpSpPr>
          <p:grpSpPr>
            <a:xfrm>
              <a:off x="1477518" y="3718560"/>
              <a:ext cx="633984" cy="966216"/>
              <a:chOff x="1617726" y="3096768"/>
              <a:chExt cx="633984" cy="966216"/>
            </a:xfrm>
          </p:grpSpPr>
          <p:pic>
            <p:nvPicPr>
              <p:cNvPr id="58" name="Graphic 57" descr="Heart with solid fill">
                <a:extLst>
                  <a:ext uri="{FF2B5EF4-FFF2-40B4-BE49-F238E27FC236}">
                    <a16:creationId xmlns:a16="http://schemas.microsoft.com/office/drawing/2014/main" id="{B0D9517F-DF3D-8FD6-F77F-A8FE819836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5C9D9C2C-65E4-D8FB-C42B-03316EAA2C01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9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9A6E597-796A-6CC1-3116-830A84D63BD8}"/>
                </a:ext>
              </a:extLst>
            </p:cNvPr>
            <p:cNvGrpSpPr/>
            <p:nvPr/>
          </p:nvGrpSpPr>
          <p:grpSpPr>
            <a:xfrm>
              <a:off x="2239518" y="3718560"/>
              <a:ext cx="633984" cy="966216"/>
              <a:chOff x="1617726" y="3096768"/>
              <a:chExt cx="633984" cy="966216"/>
            </a:xfrm>
          </p:grpSpPr>
          <p:pic>
            <p:nvPicPr>
              <p:cNvPr id="56" name="Graphic 55" descr="Heart with solid fill">
                <a:extLst>
                  <a:ext uri="{FF2B5EF4-FFF2-40B4-BE49-F238E27FC236}">
                    <a16:creationId xmlns:a16="http://schemas.microsoft.com/office/drawing/2014/main" id="{02F68F69-0333-103B-207C-78FE7337D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57" name="Rectangle: Rounded Corners 56">
                <a:extLst>
                  <a:ext uri="{FF2B5EF4-FFF2-40B4-BE49-F238E27FC236}">
                    <a16:creationId xmlns:a16="http://schemas.microsoft.com/office/drawing/2014/main" id="{3A1D3C0C-26F6-69F2-7123-2905B8A5B2D3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9CE34E8-461F-C3C3-3D4F-0F701F0D2934}"/>
                </a:ext>
              </a:extLst>
            </p:cNvPr>
            <p:cNvGrpSpPr/>
            <p:nvPr/>
          </p:nvGrpSpPr>
          <p:grpSpPr>
            <a:xfrm>
              <a:off x="3001518" y="3724656"/>
              <a:ext cx="633984" cy="966216"/>
              <a:chOff x="1617726" y="3096768"/>
              <a:chExt cx="633984" cy="966216"/>
            </a:xfrm>
          </p:grpSpPr>
          <p:pic>
            <p:nvPicPr>
              <p:cNvPr id="54" name="Graphic 53" descr="Heart with solid fill">
                <a:extLst>
                  <a:ext uri="{FF2B5EF4-FFF2-40B4-BE49-F238E27FC236}">
                    <a16:creationId xmlns:a16="http://schemas.microsoft.com/office/drawing/2014/main" id="{DF7AD157-0745-D813-4DD0-9DDA4F8CF1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170D9642-8AD1-2C46-2026-6EA1C6B1F55D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B711DAC-3034-0663-2175-D478BBB0730E}"/>
                </a:ext>
              </a:extLst>
            </p:cNvPr>
            <p:cNvGrpSpPr/>
            <p:nvPr/>
          </p:nvGrpSpPr>
          <p:grpSpPr>
            <a:xfrm>
              <a:off x="3763518" y="3730752"/>
              <a:ext cx="633984" cy="966216"/>
              <a:chOff x="1617726" y="3096768"/>
              <a:chExt cx="633984" cy="966216"/>
            </a:xfrm>
          </p:grpSpPr>
          <p:pic>
            <p:nvPicPr>
              <p:cNvPr id="52" name="Graphic 51" descr="Heart with solid fill">
                <a:extLst>
                  <a:ext uri="{FF2B5EF4-FFF2-40B4-BE49-F238E27FC236}">
                    <a16:creationId xmlns:a16="http://schemas.microsoft.com/office/drawing/2014/main" id="{B0BF6F89-7C02-CA59-5F8A-C22256DC41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53" name="Rectangle: Rounded Corners 52">
                <a:extLst>
                  <a:ext uri="{FF2B5EF4-FFF2-40B4-BE49-F238E27FC236}">
                    <a16:creationId xmlns:a16="http://schemas.microsoft.com/office/drawing/2014/main" id="{3F51A4EB-C5E1-19EF-3B61-5A6430057680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3F0D52E-08B2-580B-6667-AC616D3259AE}"/>
                </a:ext>
              </a:extLst>
            </p:cNvPr>
            <p:cNvGrpSpPr/>
            <p:nvPr/>
          </p:nvGrpSpPr>
          <p:grpSpPr>
            <a:xfrm>
              <a:off x="7396734" y="3724656"/>
              <a:ext cx="633984" cy="966216"/>
              <a:chOff x="1617726" y="3096768"/>
              <a:chExt cx="633984" cy="966216"/>
            </a:xfrm>
          </p:grpSpPr>
          <p:pic>
            <p:nvPicPr>
              <p:cNvPr id="50" name="Graphic 49" descr="Heart with solid fill">
                <a:extLst>
                  <a:ext uri="{FF2B5EF4-FFF2-40B4-BE49-F238E27FC236}">
                    <a16:creationId xmlns:a16="http://schemas.microsoft.com/office/drawing/2014/main" id="{D2CA2E7E-3FB8-035E-CBC3-EA4AECA06D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02AA7254-6154-01CC-C647-E5BDBA0CD179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Q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69204D5-B204-3308-C9A3-55B3F45C5514}"/>
                </a:ext>
              </a:extLst>
            </p:cNvPr>
            <p:cNvGrpSpPr/>
            <p:nvPr/>
          </p:nvGrpSpPr>
          <p:grpSpPr>
            <a:xfrm>
              <a:off x="8158734" y="3724656"/>
              <a:ext cx="633984" cy="966216"/>
              <a:chOff x="1617726" y="3096768"/>
              <a:chExt cx="633984" cy="966216"/>
            </a:xfrm>
          </p:grpSpPr>
          <p:pic>
            <p:nvPicPr>
              <p:cNvPr id="48" name="Graphic 47" descr="Heart with solid fill">
                <a:extLst>
                  <a:ext uri="{FF2B5EF4-FFF2-40B4-BE49-F238E27FC236}">
                    <a16:creationId xmlns:a16="http://schemas.microsoft.com/office/drawing/2014/main" id="{ED0CA85B-4817-F8EC-D4FF-41C5E18AFD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F088DEA4-D10F-D18C-C3E6-D0370ED218D3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T</a:t>
                </a: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1952CA9-BE87-C332-D7B9-CE8F3AC44443}"/>
                </a:ext>
              </a:extLst>
            </p:cNvPr>
            <p:cNvGrpSpPr/>
            <p:nvPr/>
          </p:nvGrpSpPr>
          <p:grpSpPr>
            <a:xfrm>
              <a:off x="8939022" y="3736848"/>
              <a:ext cx="633984" cy="966216"/>
              <a:chOff x="1617726" y="3096768"/>
              <a:chExt cx="633984" cy="966216"/>
            </a:xfrm>
          </p:grpSpPr>
          <p:pic>
            <p:nvPicPr>
              <p:cNvPr id="46" name="Graphic 45" descr="Heart with solid fill">
                <a:extLst>
                  <a:ext uri="{FF2B5EF4-FFF2-40B4-BE49-F238E27FC236}">
                    <a16:creationId xmlns:a16="http://schemas.microsoft.com/office/drawing/2014/main" id="{0CACA6D3-BA26-00D8-B082-47A951EAF8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C3D06E75-2EDA-AB19-37D8-EFC3667F5501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6A27A36-45A6-12A2-E385-28068AE7598D}"/>
                </a:ext>
              </a:extLst>
            </p:cNvPr>
            <p:cNvGrpSpPr/>
            <p:nvPr/>
          </p:nvGrpSpPr>
          <p:grpSpPr>
            <a:xfrm>
              <a:off x="4525518" y="3724656"/>
              <a:ext cx="633984" cy="966216"/>
              <a:chOff x="1617726" y="3096768"/>
              <a:chExt cx="633984" cy="966216"/>
            </a:xfrm>
          </p:grpSpPr>
          <p:pic>
            <p:nvPicPr>
              <p:cNvPr id="44" name="Graphic 43" descr="Heart with solid fill">
                <a:extLst>
                  <a:ext uri="{FF2B5EF4-FFF2-40B4-BE49-F238E27FC236}">
                    <a16:creationId xmlns:a16="http://schemas.microsoft.com/office/drawing/2014/main" id="{A97E0B18-8AA5-DACD-4E07-B1407A3593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4BEADD5D-037D-8B21-409C-B1AA3E8CBB0A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188C3F6-2D72-7DDC-F57A-43204E4F5777}"/>
                </a:ext>
              </a:extLst>
            </p:cNvPr>
            <p:cNvSpPr txBox="1"/>
            <p:nvPr/>
          </p:nvSpPr>
          <p:spPr>
            <a:xfrm>
              <a:off x="5795064" y="3919466"/>
              <a:ext cx="965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bg1"/>
                  </a:solidFill>
                </a:rPr>
                <a:t>5 - 3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542838A-756D-6119-4EED-36F3C2D79625}"/>
              </a:ext>
            </a:extLst>
          </p:cNvPr>
          <p:cNvGrpSpPr/>
          <p:nvPr/>
        </p:nvGrpSpPr>
        <p:grpSpPr>
          <a:xfrm>
            <a:off x="1483614" y="5041392"/>
            <a:ext cx="7674864" cy="990600"/>
            <a:chOff x="1483614" y="5041392"/>
            <a:chExt cx="7674864" cy="990600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D0C501E-485D-2D4C-D189-7615859AF963}"/>
                </a:ext>
              </a:extLst>
            </p:cNvPr>
            <p:cNvGrpSpPr/>
            <p:nvPr/>
          </p:nvGrpSpPr>
          <p:grpSpPr>
            <a:xfrm>
              <a:off x="1483614" y="5041392"/>
              <a:ext cx="633984" cy="966216"/>
              <a:chOff x="1617726" y="3096768"/>
              <a:chExt cx="633984" cy="966216"/>
            </a:xfrm>
          </p:grpSpPr>
          <p:pic>
            <p:nvPicPr>
              <p:cNvPr id="84" name="Graphic 83" descr="Heart with solid fill">
                <a:extLst>
                  <a:ext uri="{FF2B5EF4-FFF2-40B4-BE49-F238E27FC236}">
                    <a16:creationId xmlns:a16="http://schemas.microsoft.com/office/drawing/2014/main" id="{E51AC968-FFD0-7810-5119-1AC14ABA25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213CC09-E9A7-72CA-67BB-60B77342BFE7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K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F64B7D3F-C230-6E08-B26E-A8A47B658386}"/>
                </a:ext>
              </a:extLst>
            </p:cNvPr>
            <p:cNvGrpSpPr/>
            <p:nvPr/>
          </p:nvGrpSpPr>
          <p:grpSpPr>
            <a:xfrm>
              <a:off x="2245614" y="5041392"/>
              <a:ext cx="633984" cy="966216"/>
              <a:chOff x="1617726" y="3096768"/>
              <a:chExt cx="633984" cy="966216"/>
            </a:xfrm>
          </p:grpSpPr>
          <p:pic>
            <p:nvPicPr>
              <p:cNvPr id="82" name="Graphic 81" descr="Heart with solid fill">
                <a:extLst>
                  <a:ext uri="{FF2B5EF4-FFF2-40B4-BE49-F238E27FC236}">
                    <a16:creationId xmlns:a16="http://schemas.microsoft.com/office/drawing/2014/main" id="{3220A215-9C84-11EE-F156-32501A265B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5F3A3B95-0BD3-3B1C-C3D7-1978232CD4F3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J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4E5E890A-9511-DE42-9F54-0A0AF0D3FB72}"/>
                </a:ext>
              </a:extLst>
            </p:cNvPr>
            <p:cNvGrpSpPr/>
            <p:nvPr/>
          </p:nvGrpSpPr>
          <p:grpSpPr>
            <a:xfrm>
              <a:off x="3007614" y="5047488"/>
              <a:ext cx="633984" cy="966216"/>
              <a:chOff x="1617726" y="3096768"/>
              <a:chExt cx="633984" cy="966216"/>
            </a:xfrm>
          </p:grpSpPr>
          <p:pic>
            <p:nvPicPr>
              <p:cNvPr id="80" name="Graphic 79" descr="Heart with solid fill">
                <a:extLst>
                  <a:ext uri="{FF2B5EF4-FFF2-40B4-BE49-F238E27FC236}">
                    <a16:creationId xmlns:a16="http://schemas.microsoft.com/office/drawing/2014/main" id="{BC9E4063-0D5B-818C-99C4-016A5603CB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99D87B40-F412-CA32-548F-CED7D3531F69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8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82CC30C5-0C30-38CD-FF67-60860E3726F2}"/>
                </a:ext>
              </a:extLst>
            </p:cNvPr>
            <p:cNvGrpSpPr/>
            <p:nvPr/>
          </p:nvGrpSpPr>
          <p:grpSpPr>
            <a:xfrm>
              <a:off x="3769614" y="5053584"/>
              <a:ext cx="633984" cy="966216"/>
              <a:chOff x="1617726" y="3096768"/>
              <a:chExt cx="633984" cy="966216"/>
            </a:xfrm>
          </p:grpSpPr>
          <p:pic>
            <p:nvPicPr>
              <p:cNvPr id="78" name="Graphic 77" descr="Heart with solid fill">
                <a:extLst>
                  <a:ext uri="{FF2B5EF4-FFF2-40B4-BE49-F238E27FC236}">
                    <a16:creationId xmlns:a16="http://schemas.microsoft.com/office/drawing/2014/main" id="{1821044D-F864-E7E3-451A-CA988BD214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1B63C19D-29B6-EA06-2B30-741331EB8194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767A4FFA-0484-538C-0AB6-4CB5521B2069}"/>
                </a:ext>
              </a:extLst>
            </p:cNvPr>
            <p:cNvGrpSpPr/>
            <p:nvPr/>
          </p:nvGrpSpPr>
          <p:grpSpPr>
            <a:xfrm>
              <a:off x="7762494" y="5047488"/>
              <a:ext cx="633984" cy="966216"/>
              <a:chOff x="1617726" y="3096768"/>
              <a:chExt cx="633984" cy="966216"/>
            </a:xfrm>
          </p:grpSpPr>
          <p:pic>
            <p:nvPicPr>
              <p:cNvPr id="76" name="Graphic 75" descr="Heart with solid fill">
                <a:extLst>
                  <a:ext uri="{FF2B5EF4-FFF2-40B4-BE49-F238E27FC236}">
                    <a16:creationId xmlns:a16="http://schemas.microsoft.com/office/drawing/2014/main" id="{D776BC59-AB8D-0110-00AE-80D172EBB9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77" name="Rectangle: Rounded Corners 76">
                <a:extLst>
                  <a:ext uri="{FF2B5EF4-FFF2-40B4-BE49-F238E27FC236}">
                    <a16:creationId xmlns:a16="http://schemas.microsoft.com/office/drawing/2014/main" id="{F730755D-5F20-1BA4-B368-9DD3B65D8162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CD3F9BD1-4087-CE88-5259-A8B50C5A7C01}"/>
                </a:ext>
              </a:extLst>
            </p:cNvPr>
            <p:cNvGrpSpPr/>
            <p:nvPr/>
          </p:nvGrpSpPr>
          <p:grpSpPr>
            <a:xfrm>
              <a:off x="8524494" y="5053584"/>
              <a:ext cx="633984" cy="966216"/>
              <a:chOff x="1617726" y="3096768"/>
              <a:chExt cx="633984" cy="966216"/>
            </a:xfrm>
          </p:grpSpPr>
          <p:pic>
            <p:nvPicPr>
              <p:cNvPr id="74" name="Graphic 73" descr="Heart with solid fill">
                <a:extLst>
                  <a:ext uri="{FF2B5EF4-FFF2-40B4-BE49-F238E27FC236}">
                    <a16:creationId xmlns:a16="http://schemas.microsoft.com/office/drawing/2014/main" id="{409061DB-61F0-ADBF-A2A9-659CE8E0B0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75" name="Rectangle: Rounded Corners 74">
                <a:extLst>
                  <a:ext uri="{FF2B5EF4-FFF2-40B4-BE49-F238E27FC236}">
                    <a16:creationId xmlns:a16="http://schemas.microsoft.com/office/drawing/2014/main" id="{7C381AEA-4341-4498-1AF8-91F3CA2820AB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30077AA7-CE1C-9502-A0F1-2860499112AB}"/>
                </a:ext>
              </a:extLst>
            </p:cNvPr>
            <p:cNvGrpSpPr/>
            <p:nvPr/>
          </p:nvGrpSpPr>
          <p:grpSpPr>
            <a:xfrm>
              <a:off x="4543806" y="5059680"/>
              <a:ext cx="633984" cy="966216"/>
              <a:chOff x="1617726" y="3096768"/>
              <a:chExt cx="633984" cy="966216"/>
            </a:xfrm>
          </p:grpSpPr>
          <p:pic>
            <p:nvPicPr>
              <p:cNvPr id="72" name="Graphic 71" descr="Heart with solid fill">
                <a:extLst>
                  <a:ext uri="{FF2B5EF4-FFF2-40B4-BE49-F238E27FC236}">
                    <a16:creationId xmlns:a16="http://schemas.microsoft.com/office/drawing/2014/main" id="{682B914E-4C86-F815-5FDC-70FF0F951C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73" name="Rectangle: Rounded Corners 72">
                <a:extLst>
                  <a:ext uri="{FF2B5EF4-FFF2-40B4-BE49-F238E27FC236}">
                    <a16:creationId xmlns:a16="http://schemas.microsoft.com/office/drawing/2014/main" id="{B1943779-E0ED-7B56-DC23-262E134106D2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D76323C-E271-BDEB-03D1-ADEEC3D6BE81}"/>
                </a:ext>
              </a:extLst>
            </p:cNvPr>
            <p:cNvGrpSpPr/>
            <p:nvPr/>
          </p:nvGrpSpPr>
          <p:grpSpPr>
            <a:xfrm>
              <a:off x="5317998" y="5065776"/>
              <a:ext cx="633984" cy="966216"/>
              <a:chOff x="1617726" y="3096768"/>
              <a:chExt cx="633984" cy="966216"/>
            </a:xfrm>
          </p:grpSpPr>
          <p:pic>
            <p:nvPicPr>
              <p:cNvPr id="70" name="Graphic 69" descr="Heart with solid fill">
                <a:extLst>
                  <a:ext uri="{FF2B5EF4-FFF2-40B4-BE49-F238E27FC236}">
                    <a16:creationId xmlns:a16="http://schemas.microsoft.com/office/drawing/2014/main" id="{B65AD66A-000C-B262-3300-8AEC9E1F93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48790" y="3653823"/>
                <a:ext cx="371855" cy="371855"/>
              </a:xfrm>
              <a:prstGeom prst="rect">
                <a:avLst/>
              </a:prstGeom>
            </p:spPr>
          </p:pic>
          <p:sp>
            <p:nvSpPr>
              <p:cNvPr id="71" name="Rectangle: Rounded Corners 70">
                <a:extLst>
                  <a:ext uri="{FF2B5EF4-FFF2-40B4-BE49-F238E27FC236}">
                    <a16:creationId xmlns:a16="http://schemas.microsoft.com/office/drawing/2014/main" id="{1F98763F-AD8A-139C-24B4-9A175D878D14}"/>
                  </a:ext>
                </a:extLst>
              </p:cNvPr>
              <p:cNvSpPr/>
              <p:nvPr/>
            </p:nvSpPr>
            <p:spPr>
              <a:xfrm>
                <a:off x="1617726" y="3096768"/>
                <a:ext cx="633984" cy="966216"/>
              </a:xfrm>
              <a:prstGeom prst="round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11BD577-FA9C-C89E-BE15-8175EB3D3E06}"/>
                </a:ext>
              </a:extLst>
            </p:cNvPr>
            <p:cNvSpPr txBox="1"/>
            <p:nvPr/>
          </p:nvSpPr>
          <p:spPr>
            <a:xfrm>
              <a:off x="6325416" y="5254490"/>
              <a:ext cx="965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bg1"/>
                  </a:solidFill>
                </a:rPr>
                <a:t>6 - 2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970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3DCF1-9D68-9545-9FE8-5269CBF41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Suit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35F1-4B24-13B0-F07B-D530EBA7E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With 12 – 21 total points plan to bid in a suit at the </a:t>
            </a:r>
            <a:r>
              <a:rPr lang="en-US" u="sng" dirty="0"/>
              <a:t>one level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Do you have one or more 5-card (or longer) suits?</a:t>
            </a:r>
          </a:p>
          <a:p>
            <a:pPr lvl="1"/>
            <a:r>
              <a:rPr lang="en-US" dirty="0"/>
              <a:t>Bid at the one level in your longest suit.</a:t>
            </a:r>
          </a:p>
          <a:p>
            <a:pPr lvl="1"/>
            <a:r>
              <a:rPr lang="en-US" dirty="0"/>
              <a:t>If equal length (5-5 or 6-6), bid at the one level in the higher ranking suit.</a:t>
            </a:r>
          </a:p>
          <a:p>
            <a:endParaRPr lang="en-US" dirty="0"/>
          </a:p>
          <a:p>
            <a:r>
              <a:rPr lang="en-US" dirty="0"/>
              <a:t>With no 5-card or longer suit:</a:t>
            </a:r>
          </a:p>
          <a:p>
            <a:pPr lvl="1"/>
            <a:r>
              <a:rPr lang="en-US" dirty="0"/>
              <a:t>Bid at the one-level in your longest minor.</a:t>
            </a:r>
          </a:p>
          <a:p>
            <a:pPr lvl="1"/>
            <a:r>
              <a:rPr lang="en-US" dirty="0"/>
              <a:t>If 4 – 4 in minors, bid 1 Diamond.</a:t>
            </a:r>
          </a:p>
          <a:p>
            <a:pPr lvl="1"/>
            <a:r>
              <a:rPr lang="en-US" dirty="0"/>
              <a:t>If 3 – 3 in minors, bid 1 Club.</a:t>
            </a:r>
          </a:p>
          <a:p>
            <a:endParaRPr lang="en-US" dirty="0"/>
          </a:p>
          <a:p>
            <a:r>
              <a:rPr lang="en-US" dirty="0"/>
              <a:t>Thus, a bid of 1 Heart or 1 Spade indicates </a:t>
            </a:r>
            <a:r>
              <a:rPr lang="en-US" u="sng" dirty="0"/>
              <a:t>5 or more cards in the suit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3E32C-3DA6-E8BD-811A-2839D7B3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C7F28-6D14-B7C7-AAFA-1FDCA04E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33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4E91-2693-75A6-0FAC-5F1F9835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Opening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22286-E6EA-0306-7F09-E9D9C5001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4DCB7-3F18-9493-8E90-19F63BFB9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Third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43946-CF98-BB59-AE75-7E888933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4B02D58-2474-319F-F553-8C847B7C583D}"/>
              </a:ext>
            </a:extLst>
          </p:cNvPr>
          <p:cNvGrpSpPr/>
          <p:nvPr/>
        </p:nvGrpSpPr>
        <p:grpSpPr>
          <a:xfrm>
            <a:off x="694944" y="2310639"/>
            <a:ext cx="5431536" cy="584775"/>
            <a:chOff x="877824" y="1798575"/>
            <a:chExt cx="5431536" cy="58477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8217FF0-F482-CD30-670E-E2C30CA0F445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1)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KJT2      A8     AJ63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874   </a:t>
              </a:r>
            </a:p>
          </p:txBody>
        </p:sp>
        <p:pic>
          <p:nvPicPr>
            <p:cNvPr id="9" name="Graphic 8" descr="Heart with solid fill">
              <a:extLst>
                <a:ext uri="{FF2B5EF4-FFF2-40B4-BE49-F238E27FC236}">
                  <a16:creationId xmlns:a16="http://schemas.microsoft.com/office/drawing/2014/main" id="{7F5DD2A4-3FC6-B7B9-76AC-F114914C44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49881" y="1921456"/>
              <a:ext cx="371855" cy="371855"/>
            </a:xfrm>
            <a:prstGeom prst="rect">
              <a:avLst/>
            </a:prstGeom>
          </p:spPr>
        </p:pic>
        <p:sp>
          <p:nvSpPr>
            <p:cNvPr id="10" name="Diamond 9">
              <a:extLst>
                <a:ext uri="{FF2B5EF4-FFF2-40B4-BE49-F238E27FC236}">
                  <a16:creationId xmlns:a16="http://schemas.microsoft.com/office/drawing/2014/main" id="{E3DB7F38-0973-873D-B4AB-89786232F6D2}"/>
                </a:ext>
              </a:extLst>
            </p:cNvPr>
            <p:cNvSpPr/>
            <p:nvPr/>
          </p:nvSpPr>
          <p:spPr>
            <a:xfrm>
              <a:off x="3803904" y="1956597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4DEBD0E-B3B2-BBAB-6DAD-5CAC8F096122}"/>
              </a:ext>
            </a:extLst>
          </p:cNvPr>
          <p:cNvGrpSpPr/>
          <p:nvPr/>
        </p:nvGrpSpPr>
        <p:grpSpPr>
          <a:xfrm>
            <a:off x="774192" y="3328671"/>
            <a:ext cx="5431536" cy="584775"/>
            <a:chOff x="877824" y="1798575"/>
            <a:chExt cx="5431536" cy="58477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EC503D-1658-2704-967C-CFF55851B5FC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2)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82       JT983     AKQ3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A7</a:t>
              </a:r>
            </a:p>
          </p:txBody>
        </p:sp>
        <p:pic>
          <p:nvPicPr>
            <p:cNvPr id="13" name="Graphic 12" descr="Heart with solid fill">
              <a:extLst>
                <a:ext uri="{FF2B5EF4-FFF2-40B4-BE49-F238E27FC236}">
                  <a16:creationId xmlns:a16="http://schemas.microsoft.com/office/drawing/2014/main" id="{C92E29F4-6269-0F47-1C13-72CD0394D6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513077" y="1915325"/>
              <a:ext cx="371855" cy="371855"/>
            </a:xfrm>
            <a:prstGeom prst="rect">
              <a:avLst/>
            </a:prstGeom>
          </p:spPr>
        </p:pic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48013AD1-218F-0621-44B8-708AC50AC09B}"/>
                </a:ext>
              </a:extLst>
            </p:cNvPr>
            <p:cNvSpPr/>
            <p:nvPr/>
          </p:nvSpPr>
          <p:spPr>
            <a:xfrm>
              <a:off x="4006597" y="1941611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8FC6F55-573F-A72A-294F-9605731845B8}"/>
              </a:ext>
            </a:extLst>
          </p:cNvPr>
          <p:cNvGrpSpPr/>
          <p:nvPr/>
        </p:nvGrpSpPr>
        <p:grpSpPr>
          <a:xfrm>
            <a:off x="780288" y="4334511"/>
            <a:ext cx="5431536" cy="584775"/>
            <a:chOff x="877824" y="1798575"/>
            <a:chExt cx="5431536" cy="58477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2F66CA8-4F1B-9CE9-9897-B8DD028EA9FA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3)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A9872       A5     Q65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843   </a:t>
              </a:r>
            </a:p>
          </p:txBody>
        </p:sp>
        <p:pic>
          <p:nvPicPr>
            <p:cNvPr id="17" name="Graphic 16" descr="Heart with solid fill">
              <a:extLst>
                <a:ext uri="{FF2B5EF4-FFF2-40B4-BE49-F238E27FC236}">
                  <a16:creationId xmlns:a16="http://schemas.microsoft.com/office/drawing/2014/main" id="{D3D065B9-F934-A723-0972-CFFE3D621F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090672" y="1919833"/>
              <a:ext cx="371855" cy="371855"/>
            </a:xfrm>
            <a:prstGeom prst="rect">
              <a:avLst/>
            </a:prstGeom>
          </p:spPr>
        </p:pic>
        <p:sp>
          <p:nvSpPr>
            <p:cNvPr id="18" name="Diamond 17">
              <a:extLst>
                <a:ext uri="{FF2B5EF4-FFF2-40B4-BE49-F238E27FC236}">
                  <a16:creationId xmlns:a16="http://schemas.microsoft.com/office/drawing/2014/main" id="{E7348EDE-BFF3-1E95-D836-3055C71D5E00}"/>
                </a:ext>
              </a:extLst>
            </p:cNvPr>
            <p:cNvSpPr/>
            <p:nvPr/>
          </p:nvSpPr>
          <p:spPr>
            <a:xfrm>
              <a:off x="4032503" y="1949230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D506462-6D31-A20F-9625-B0CD2FE14D77}"/>
              </a:ext>
            </a:extLst>
          </p:cNvPr>
          <p:cNvGrpSpPr/>
          <p:nvPr/>
        </p:nvGrpSpPr>
        <p:grpSpPr>
          <a:xfrm>
            <a:off x="810768" y="5340351"/>
            <a:ext cx="5431536" cy="584775"/>
            <a:chOff x="877824" y="1798575"/>
            <a:chExt cx="5431536" cy="58477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7EB2230-45FA-33BC-65B7-1E221C36D7C7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4)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AQT2       T98     AK3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984   </a:t>
              </a:r>
            </a:p>
          </p:txBody>
        </p:sp>
        <p:pic>
          <p:nvPicPr>
            <p:cNvPr id="21" name="Graphic 20" descr="Heart with solid fill">
              <a:extLst>
                <a:ext uri="{FF2B5EF4-FFF2-40B4-BE49-F238E27FC236}">
                  <a16:creationId xmlns:a16="http://schemas.microsoft.com/office/drawing/2014/main" id="{5F716454-47FD-3E4C-2857-4B30BB5CE1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919984" y="1925929"/>
              <a:ext cx="371855" cy="371855"/>
            </a:xfrm>
            <a:prstGeom prst="rect">
              <a:avLst/>
            </a:prstGeom>
          </p:spPr>
        </p:pic>
        <p:sp>
          <p:nvSpPr>
            <p:cNvPr id="22" name="Diamond 21">
              <a:extLst>
                <a:ext uri="{FF2B5EF4-FFF2-40B4-BE49-F238E27FC236}">
                  <a16:creationId xmlns:a16="http://schemas.microsoft.com/office/drawing/2014/main" id="{24C72740-D0AB-4E5E-23A5-493DA7AC40DD}"/>
                </a:ext>
              </a:extLst>
            </p:cNvPr>
            <p:cNvSpPr/>
            <p:nvPr/>
          </p:nvSpPr>
          <p:spPr>
            <a:xfrm>
              <a:off x="4032503" y="1949230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965493E1-FF79-FEA6-C1D7-F528E8AACD54}"/>
              </a:ext>
            </a:extLst>
          </p:cNvPr>
          <p:cNvSpPr/>
          <p:nvPr/>
        </p:nvSpPr>
        <p:spPr>
          <a:xfrm>
            <a:off x="6275832" y="2459737"/>
            <a:ext cx="1652016" cy="28346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7B972F-21DA-7562-E433-32BEC095ECF4}"/>
              </a:ext>
            </a:extLst>
          </p:cNvPr>
          <p:cNvSpPr txBox="1"/>
          <p:nvPr/>
        </p:nvSpPr>
        <p:spPr>
          <a:xfrm>
            <a:off x="8193024" y="2308738"/>
            <a:ext cx="316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</a:rPr>
              <a:t>Open 1 Diamond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C08058B1-81AD-0293-4157-1693A9DD89C8}"/>
              </a:ext>
            </a:extLst>
          </p:cNvPr>
          <p:cNvSpPr/>
          <p:nvPr/>
        </p:nvSpPr>
        <p:spPr>
          <a:xfrm>
            <a:off x="6275832" y="3489961"/>
            <a:ext cx="1652016" cy="28346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12AE88-F465-31B3-E56E-47E855502C6C}"/>
              </a:ext>
            </a:extLst>
          </p:cNvPr>
          <p:cNvSpPr txBox="1"/>
          <p:nvPr/>
        </p:nvSpPr>
        <p:spPr>
          <a:xfrm>
            <a:off x="8193024" y="3338962"/>
            <a:ext cx="316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</a:rPr>
              <a:t>Open 1 Heart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074A108E-F93A-098D-734C-4C35103EEE99}"/>
              </a:ext>
            </a:extLst>
          </p:cNvPr>
          <p:cNvSpPr/>
          <p:nvPr/>
        </p:nvSpPr>
        <p:spPr>
          <a:xfrm>
            <a:off x="6275832" y="4495801"/>
            <a:ext cx="1652016" cy="28346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A290D93-D862-A9D2-B92D-29C79DDD5E27}"/>
              </a:ext>
            </a:extLst>
          </p:cNvPr>
          <p:cNvSpPr txBox="1"/>
          <p:nvPr/>
        </p:nvSpPr>
        <p:spPr>
          <a:xfrm>
            <a:off x="8193024" y="4344802"/>
            <a:ext cx="316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</a:rPr>
              <a:t>Pass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275C739-6DE3-576D-6530-28FF88ADB480}"/>
              </a:ext>
            </a:extLst>
          </p:cNvPr>
          <p:cNvSpPr/>
          <p:nvPr/>
        </p:nvSpPr>
        <p:spPr>
          <a:xfrm>
            <a:off x="6275832" y="5501641"/>
            <a:ext cx="1652016" cy="28346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4A826C-E2E1-5F69-41CA-CB0A917B77AC}"/>
              </a:ext>
            </a:extLst>
          </p:cNvPr>
          <p:cNvSpPr txBox="1"/>
          <p:nvPr/>
        </p:nvSpPr>
        <p:spPr>
          <a:xfrm>
            <a:off x="8193024" y="5350642"/>
            <a:ext cx="316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</a:rPr>
              <a:t>Open 1 Club</a:t>
            </a:r>
          </a:p>
        </p:txBody>
      </p:sp>
    </p:spTree>
    <p:extLst>
      <p:ext uri="{BB962C8B-B14F-4D97-AF65-F5344CB8AC3E}">
        <p14:creationId xmlns:p14="http://schemas.microsoft.com/office/powerpoint/2010/main" val="4451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Opening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have enough total points to open the bidding?</a:t>
            </a:r>
          </a:p>
          <a:p>
            <a:endParaRPr lang="en-US" dirty="0"/>
          </a:p>
          <a:p>
            <a:r>
              <a:rPr lang="en-US" dirty="0"/>
              <a:t>If you are the first to bid, what would you bid?</a:t>
            </a:r>
          </a:p>
          <a:p>
            <a:endParaRPr lang="en-US" dirty="0"/>
          </a:p>
          <a:p>
            <a:r>
              <a:rPr lang="en-US" dirty="0"/>
              <a:t>How many high card points does the responder have?</a:t>
            </a:r>
          </a:p>
          <a:p>
            <a:endParaRPr lang="en-US" dirty="0"/>
          </a:p>
          <a:p>
            <a:r>
              <a:rPr lang="en-US" dirty="0"/>
              <a:t>How does the responder’s hand support (or not support) the opening bidder’s hand?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Third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303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13574</TotalTime>
  <Words>1737</Words>
  <Application>Microsoft Office PowerPoint</Application>
  <PresentationFormat>Widescreen</PresentationFormat>
  <Paragraphs>247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1_Office Theme</vt:lpstr>
      <vt:lpstr>Basic Beginning Bridge Lesson 3 – Opening Suit Bids</vt:lpstr>
      <vt:lpstr>Objective for Lesson 3</vt:lpstr>
      <vt:lpstr>Hand Evaluation for Opening Bidder</vt:lpstr>
      <vt:lpstr>Practice – Hand Evaluation</vt:lpstr>
      <vt:lpstr>Bidding Communication</vt:lpstr>
      <vt:lpstr>What Is a “Fit”?</vt:lpstr>
      <vt:lpstr>Opening Suit Bids</vt:lpstr>
      <vt:lpstr>Example Opening Bids</vt:lpstr>
      <vt:lpstr>Practice – Opening Bid</vt:lpstr>
      <vt:lpstr>General Bidding Principles I</vt:lpstr>
      <vt:lpstr>Scoring Review – Trick Values</vt:lpstr>
      <vt:lpstr>Bidding Milestones</vt:lpstr>
      <vt:lpstr>Point Count Targets: 26 – 29 – 33 – 37</vt:lpstr>
      <vt:lpstr>Targets – Combined Partnership Hands</vt:lpstr>
      <vt:lpstr>General Bidding Principles II</vt:lpstr>
      <vt:lpstr>Opening Bidder Point Ranges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218</cp:revision>
  <dcterms:created xsi:type="dcterms:W3CDTF">2022-01-11T02:01:08Z</dcterms:created>
  <dcterms:modified xsi:type="dcterms:W3CDTF">2024-04-10T12:05:42Z</dcterms:modified>
</cp:coreProperties>
</file>