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70" r:id="rId3"/>
    <p:sldId id="298" r:id="rId4"/>
    <p:sldId id="305" r:id="rId5"/>
    <p:sldId id="329" r:id="rId6"/>
    <p:sldId id="316" r:id="rId7"/>
    <p:sldId id="317" r:id="rId8"/>
    <p:sldId id="327" r:id="rId9"/>
    <p:sldId id="313" r:id="rId10"/>
    <p:sldId id="299" r:id="rId11"/>
    <p:sldId id="315" r:id="rId12"/>
    <p:sldId id="271" r:id="rId13"/>
    <p:sldId id="321" r:id="rId14"/>
    <p:sldId id="328" r:id="rId15"/>
    <p:sldId id="324" r:id="rId16"/>
    <p:sldId id="322" r:id="rId17"/>
    <p:sldId id="323" r:id="rId18"/>
    <p:sldId id="320" r:id="rId1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7" autoAdjust="0"/>
    <p:restoredTop sz="86657" autoAdjust="0"/>
  </p:normalViewPr>
  <p:slideViewPr>
    <p:cSldViewPr snapToGrid="0">
      <p:cViewPr varScale="1">
        <p:scale>
          <a:sx n="59" d="100"/>
          <a:sy n="59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a suit contract, it’s a balance – avoid losers as long as possible so that you can set up winners to make your contract. 	3 min</a:t>
            </a:r>
          </a:p>
          <a:p>
            <a:r>
              <a:rPr lang="en-US" dirty="0"/>
              <a:t>All the previous winning methods (immediate winners, promotion) apply to suit contracts too.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56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saw an example of ruffing in Lesson 1 (when we showed that the high trump in a trick wins). 			2 min</a:t>
            </a:r>
          </a:p>
          <a:p>
            <a:r>
              <a:rPr lang="en-US" dirty="0"/>
              <a:t>Here’s how it generally works: one hand has a short suit; the other hand is longer.  Ruff in the short hand.</a:t>
            </a:r>
          </a:p>
          <a:p>
            <a:r>
              <a:rPr lang="en-US" dirty="0"/>
              <a:t>How many tricks can you take?  What if the short hand has no trumps?</a:t>
            </a:r>
          </a:p>
          <a:p>
            <a:r>
              <a:rPr lang="en-US" dirty="0"/>
              <a:t>What can the defenders do to diminish your ruffing possibilities even if the short hand has trumps?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78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must have trumps in the hand with the short suit in order to ruff.					2 min</a:t>
            </a:r>
          </a:p>
          <a:p>
            <a:r>
              <a:rPr lang="en-US" dirty="0"/>
              <a:t>Note the possibility of cross-ruffing (one of the practice hands should show this).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classic beginner rule is to draw trumps early. 					3 min</a:t>
            </a:r>
          </a:p>
          <a:p>
            <a:r>
              <a:rPr lang="en-US" dirty="0"/>
              <a:t>But that is, as usual, a “rule” with exceptions.</a:t>
            </a:r>
          </a:p>
          <a:p>
            <a:r>
              <a:rPr lang="en-US" dirty="0"/>
              <a:t>Think and plan first, then decide whether to draw trump.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33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Generally count losers in your strongest hand and then determine 			3 minutes</a:t>
            </a:r>
          </a:p>
          <a:p>
            <a:r>
              <a:rPr lang="en-US" dirty="0"/>
              <a:t>which losers are immediately covered by partner’s hand. </a:t>
            </a:r>
          </a:p>
          <a:p>
            <a:r>
              <a:rPr lang="en-US" dirty="0"/>
              <a:t>North:  1 or more losers in spades (Ace, Queen), 1 loser in hearts, 2 losers in diamonds, 2 or more losers in clubs.			</a:t>
            </a:r>
          </a:p>
          <a:p>
            <a:r>
              <a:rPr lang="en-US" dirty="0"/>
              <a:t>South:  spade queen covers one loser; diamond ace covers one loser; club ace covers one loser </a:t>
            </a:r>
            <a:r>
              <a:rPr lang="en-US" dirty="0">
                <a:sym typeface="Wingdings" panose="05000000000000000000" pitchFamily="2" charset="2"/>
              </a:rPr>
              <a:t> 4 potential losers (too many!).</a:t>
            </a:r>
            <a:endParaRPr lang="en-US" dirty="0"/>
          </a:p>
          <a:p>
            <a:r>
              <a:rPr lang="en-US" dirty="0"/>
              <a:t>Where else might you win tricks?  If you try clubs first and they don’t split, what is the danger?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001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dirty="0"/>
              <a:t>Have students work together to evaluate the above questions for class hands #3 and #4. 		10 min</a:t>
            </a:r>
          </a:p>
          <a:p>
            <a:pPr defTabSz="966612">
              <a:defRPr/>
            </a:pPr>
            <a:r>
              <a:rPr lang="en-US" dirty="0"/>
              <a:t>Have students play and score the hands.  What did you notice that might be tricky?		</a:t>
            </a:r>
          </a:p>
          <a:p>
            <a:pPr defTabSz="966612">
              <a:defRPr/>
            </a:pPr>
            <a:r>
              <a:rPr lang="en-US" dirty="0"/>
              <a:t>Briefly discuss cross-ruffing.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151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finesse is generally at 50% - 50% chance.  So, it is often the last resort.  Try to combine with other chances.		3 min</a:t>
            </a:r>
          </a:p>
          <a:p>
            <a:r>
              <a:rPr lang="en-US" dirty="0"/>
              <a:t>Useful for both no trump and suit contracts.</a:t>
            </a:r>
          </a:p>
          <a:p>
            <a:r>
              <a:rPr lang="en-US" dirty="0"/>
              <a:t>Note that if you can try the 4</a:t>
            </a:r>
            <a:r>
              <a:rPr lang="en-US" baseline="30000" dirty="0"/>
              <a:t>th</a:t>
            </a:r>
            <a:r>
              <a:rPr lang="en-US" dirty="0"/>
              <a:t> finesse twice (requires returning to short hand), the odds increase to 75%.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203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dirty="0"/>
              <a:t>Have students work together to evaluate the above questions for class hands #5 and #6. 		5 min</a:t>
            </a:r>
          </a:p>
          <a:p>
            <a:pPr defTabSz="966612">
              <a:defRPr/>
            </a:pPr>
            <a:r>
              <a:rPr lang="en-US" dirty="0"/>
              <a:t>Have students play and score the hand.  What did you notice that might be tricky?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66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questions from last class?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55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dirty="0"/>
              <a:t>Pass out class hands #1 and #2.  Provide bidding.  Have students use the bidding to determine Declarer/Dummy. 		3 min</a:t>
            </a:r>
          </a:p>
          <a:p>
            <a:r>
              <a:rPr lang="en-US" dirty="0"/>
              <a:t>Note:  Dummy may ask Declarer if they are out of a suit </a:t>
            </a:r>
            <a:r>
              <a:rPr lang="en-US" u="sng" dirty="0"/>
              <a:t>after</a:t>
            </a:r>
            <a:r>
              <a:rPr lang="en-US" dirty="0"/>
              <a:t> a discard.  	</a:t>
            </a:r>
          </a:p>
          <a:p>
            <a:r>
              <a:rPr lang="en-US" dirty="0"/>
              <a:t>Dummy may notify Declarer of a lead from the wrong hand </a:t>
            </a:r>
            <a:r>
              <a:rPr lang="en-US" u="sng" dirty="0"/>
              <a:t>after</a:t>
            </a:r>
            <a:r>
              <a:rPr lang="en-US" dirty="0"/>
              <a:t> Declarer has attempted to lead.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93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planning (with experience) should take seconds. 				3 min</a:t>
            </a:r>
          </a:p>
          <a:p>
            <a:r>
              <a:rPr lang="en-US" dirty="0"/>
              <a:t>In NT contracts it’s a race – stop opponents from taking the setting trick before you satisfy your contract.</a:t>
            </a:r>
          </a:p>
          <a:p>
            <a:r>
              <a:rPr lang="en-US" dirty="0"/>
              <a:t>Sure winners often include “top cards” – A, K, Q, J, T, others.  </a:t>
            </a:r>
          </a:p>
          <a:p>
            <a:r>
              <a:rPr lang="en-US" dirty="0"/>
              <a:t>Stoppers are high-</a:t>
            </a:r>
            <a:r>
              <a:rPr lang="en-US" dirty="0" err="1"/>
              <a:t>ish</a:t>
            </a:r>
            <a:r>
              <a:rPr lang="en-US" dirty="0"/>
              <a:t> cards that stop defenders from winning all the tricks in a suit.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16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we’re going to start talking about specific ways to win tricks.  The first example:  a top sequence. 		2 min</a:t>
            </a:r>
          </a:p>
          <a:p>
            <a:r>
              <a:rPr lang="en-US" dirty="0"/>
              <a:t>What happens if you take the A first?  How many tricks can you take?  What must you do first?  </a:t>
            </a:r>
          </a:p>
          <a:p>
            <a:r>
              <a:rPr lang="en-US" dirty="0"/>
              <a:t>Now you see why we use the 4 – 3 – 2 – 1 high card point count system to evaluate our hands for bidding.  High cards win tricks.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75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seen one basic way of winning tricks – top high cards as immediate winners. 			3 min</a:t>
            </a:r>
          </a:p>
          <a:p>
            <a:r>
              <a:rPr lang="en-US" dirty="0"/>
              <a:t>Here’s a second way:  promotion of high cards when </a:t>
            </a:r>
            <a:r>
              <a:rPr lang="en-US" u="sng" dirty="0"/>
              <a:t>missing</a:t>
            </a:r>
            <a:r>
              <a:rPr lang="en-US" dirty="0"/>
              <a:t> a top high card.  In example #1, play high cards to drive out Ace.  </a:t>
            </a:r>
          </a:p>
          <a:p>
            <a:r>
              <a:rPr lang="en-US" dirty="0"/>
              <a:t>In example #2, play Ace, then 2, to set up Q or J.  Note:  in example #1, K, Q, and J are equivalent because you have all three.   </a:t>
            </a:r>
          </a:p>
          <a:p>
            <a:r>
              <a:rPr lang="en-US" dirty="0"/>
              <a:t>The only card that can take any of them is the Ace.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63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Playing a long suit works for NT contracts, but also works for suit contracts – if defenders don’t ruff.			3 min</a:t>
            </a:r>
          </a:p>
          <a:p>
            <a:r>
              <a:rPr lang="en-US" dirty="0"/>
              <a:t>Opponent’s have 5 in the suit.  After driving out the A and Q and playing the J/T, if opponents split 3 – 2, the 7 and 3 will win.</a:t>
            </a:r>
          </a:p>
          <a:p>
            <a:r>
              <a:rPr lang="en-US" dirty="0"/>
              <a:t>Generally, lead toward high cards to drive out opponents’ high cards.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58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 immediate winners:  AK in hearts, diamonds, clubs.			3 minutes</a:t>
            </a:r>
          </a:p>
          <a:p>
            <a:r>
              <a:rPr lang="en-US" dirty="0"/>
              <a:t>3 potential winners in spades after Ace forced out.</a:t>
            </a:r>
          </a:p>
          <a:p>
            <a:r>
              <a:rPr lang="en-US" dirty="0"/>
              <a:t>Where else might you win tricks?  If you try clubs first and they don’t split, what is the danger?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20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dirty="0"/>
              <a:t>Have students work together to evaluate the above questions for class hands #1 and #2. 		10 min</a:t>
            </a:r>
          </a:p>
          <a:p>
            <a:pPr defTabSz="966612">
              <a:defRPr/>
            </a:pPr>
            <a:r>
              <a:rPr lang="en-US" dirty="0"/>
              <a:t>Have students play and score the hand.  What did you notice that might be tricky?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4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973AC8DF-DBE8-A69F-E323-3E4EF27D8B95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Creative Commons:  BY-NC-SA 4.0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5F0A9DCF-A8F2-D211-1AD4-48D0D629DF06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39668-1AA9-42DD-B60D-35F9794A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Creative Commons:  BY-NC-SA 4.0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B7736211-6CF6-0BF9-FAF0-368CC237709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97D2E-8FD3-4232-B091-89514F3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1FB535-2366-48B2-A3B4-C9D873F7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0FEBA7-16D3-4F84-8FAF-7E34D96D7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Creative Commons:  BY-SA 4.0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F7B381FC-AF74-6241-9A6E-6F450C64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Creative Commons:  BY-SA 4.0</a:t>
            </a:r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5D9F5A5-72EA-6BBC-628E-2A76C68717EF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/>
              <a:t>Basic Beginning Bridge</a:t>
            </a:r>
            <a:br>
              <a:rPr lang="en-US" dirty="0"/>
            </a:br>
            <a:r>
              <a:rPr lang="en-US" dirty="0"/>
              <a:t>Lesson 2 – Declarer Play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 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the Play – Suit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 the play before playing to the first trick.</a:t>
            </a:r>
          </a:p>
          <a:p>
            <a:endParaRPr lang="en-US" dirty="0"/>
          </a:p>
          <a:p>
            <a:r>
              <a:rPr lang="en-US" dirty="0"/>
              <a:t>Count </a:t>
            </a:r>
            <a:r>
              <a:rPr lang="en-US" b="1" dirty="0"/>
              <a:t>losers</a:t>
            </a:r>
            <a:r>
              <a:rPr lang="en-US" dirty="0"/>
              <a:t>, then winners.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Quick losers </a:t>
            </a:r>
            <a:r>
              <a:rPr lang="en-US" dirty="0"/>
              <a:t>are immediately lost if defenders play Ace (or Ace-King, etc.).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Slow losers </a:t>
            </a:r>
            <a:r>
              <a:rPr lang="en-US" dirty="0"/>
              <a:t>may be temporarily avoided if you hold a high card in the suit.</a:t>
            </a:r>
          </a:p>
          <a:p>
            <a:pPr lvl="1"/>
            <a:endParaRPr lang="en-US" u="sng" dirty="0"/>
          </a:p>
          <a:p>
            <a:pPr lvl="1"/>
            <a:r>
              <a:rPr lang="en-US" u="sng" dirty="0"/>
              <a:t>Eliminate losers</a:t>
            </a:r>
            <a:r>
              <a:rPr lang="en-US" dirty="0"/>
              <a:t> by a) </a:t>
            </a:r>
            <a:r>
              <a:rPr lang="en-US" b="1" dirty="0"/>
              <a:t>discarding</a:t>
            </a:r>
            <a:r>
              <a:rPr lang="en-US" dirty="0"/>
              <a:t> when playing a long suit and b) </a:t>
            </a:r>
            <a:r>
              <a:rPr lang="en-US" b="1" dirty="0"/>
              <a:t>ruffing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D893B-BA3A-01FA-84B8-149DE3656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97587-5263-01FD-43E1-28AA3079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2DE2A1E5-3B44-EFBE-B41C-BA315E6D7CCB}"/>
              </a:ext>
            </a:extLst>
          </p:cNvPr>
          <p:cNvSpPr txBox="1">
            <a:spLocks/>
          </p:cNvSpPr>
          <p:nvPr/>
        </p:nvSpPr>
        <p:spPr>
          <a:xfrm>
            <a:off x="9534524" y="6394450"/>
            <a:ext cx="2562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Second Session</a:t>
            </a:r>
          </a:p>
        </p:txBody>
      </p:sp>
    </p:spTree>
    <p:extLst>
      <p:ext uri="{BB962C8B-B14F-4D97-AF65-F5344CB8AC3E}">
        <p14:creationId xmlns:p14="http://schemas.microsoft.com/office/powerpoint/2010/main" val="3160042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of Winning Tricks – Ruffing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Ruffing</a:t>
            </a:r>
            <a:r>
              <a:rPr lang="en-US" dirty="0"/>
              <a:t> in a short suit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655AA-6FB1-20FD-089F-33B73C706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14570-14FB-91F7-2EBF-90D97AA01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BAD6A6D-7656-BF9A-8F0C-171627C636CB}"/>
              </a:ext>
            </a:extLst>
          </p:cNvPr>
          <p:cNvSpPr/>
          <p:nvPr/>
        </p:nvSpPr>
        <p:spPr>
          <a:xfrm>
            <a:off x="3553968" y="2785872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8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D58CD484-B8F8-D491-35C4-A2D2B7A86B0E}"/>
              </a:ext>
            </a:extLst>
          </p:cNvPr>
          <p:cNvSpPr/>
          <p:nvPr/>
        </p:nvSpPr>
        <p:spPr>
          <a:xfrm>
            <a:off x="8421624" y="277368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708C730-6B9E-101A-D903-A49B96DD896C}"/>
              </a:ext>
            </a:extLst>
          </p:cNvPr>
          <p:cNvSpPr/>
          <p:nvPr/>
        </p:nvSpPr>
        <p:spPr>
          <a:xfrm>
            <a:off x="4328160" y="2779776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6095F1E-8CFC-7C9C-D646-91598C98E9F9}"/>
              </a:ext>
            </a:extLst>
          </p:cNvPr>
          <p:cNvSpPr/>
          <p:nvPr/>
        </p:nvSpPr>
        <p:spPr>
          <a:xfrm>
            <a:off x="5102352" y="2773680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3" name="Arrow: Left-Right 32">
            <a:extLst>
              <a:ext uri="{FF2B5EF4-FFF2-40B4-BE49-F238E27FC236}">
                <a16:creationId xmlns:a16="http://schemas.microsoft.com/office/drawing/2014/main" id="{4D543EFB-68BF-4A81-ACD5-F94126053DF7}"/>
              </a:ext>
            </a:extLst>
          </p:cNvPr>
          <p:cNvSpPr/>
          <p:nvPr/>
        </p:nvSpPr>
        <p:spPr>
          <a:xfrm>
            <a:off x="5967984" y="3029712"/>
            <a:ext cx="2246376" cy="451104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2555ADE-9EF8-6D41-61A7-57736FACB9EE}"/>
              </a:ext>
            </a:extLst>
          </p:cNvPr>
          <p:cNvSpPr txBox="1"/>
          <p:nvPr/>
        </p:nvSpPr>
        <p:spPr>
          <a:xfrm>
            <a:off x="1731264" y="459638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After playing the 8, the 5 and 3 may be ruffed in the short hand with trumps.</a:t>
            </a:r>
          </a:p>
        </p:txBody>
      </p:sp>
    </p:spTree>
    <p:extLst>
      <p:ext uri="{BB962C8B-B14F-4D97-AF65-F5344CB8AC3E}">
        <p14:creationId xmlns:p14="http://schemas.microsoft.com/office/powerpoint/2010/main" val="197085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Plan to Ruff?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is ruffing in a short suit useful?</a:t>
            </a:r>
          </a:p>
          <a:p>
            <a:pPr lvl="1"/>
            <a:r>
              <a:rPr lang="en-US" dirty="0"/>
              <a:t>In a suit contract where a losing low card in a long suit may be ruffed in the other hand.</a:t>
            </a:r>
          </a:p>
          <a:p>
            <a:endParaRPr lang="en-US" dirty="0"/>
          </a:p>
          <a:p>
            <a:r>
              <a:rPr lang="en-US" dirty="0"/>
              <a:t>When is ruffing in a short suit not useful?</a:t>
            </a:r>
          </a:p>
          <a:p>
            <a:pPr lvl="1"/>
            <a:r>
              <a:rPr lang="en-US" dirty="0"/>
              <a:t>When the hand has no trumps with which to ruff.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there is a risk that opponents may play trumps early, limiting your ruffs.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there is a risk of an opponent over-ruffing.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8E5A-E0E7-00F9-F8FB-D1A3499A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97760-6DFC-7B73-C210-BC250ED2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72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Trumps - To Draw or Not to Draw?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</a:t>
            </a:r>
            <a:r>
              <a:rPr lang="en-US" u="sng" dirty="0"/>
              <a:t>drawing trumps won’t affect your ruffing</a:t>
            </a:r>
            <a:r>
              <a:rPr lang="en-US" dirty="0"/>
              <a:t>, draw trumps </a:t>
            </a:r>
            <a:r>
              <a:rPr lang="en-US" u="sng" dirty="0"/>
              <a:t>early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“When in doubt, draw trumps”, “Get the kids out”, “Get the children off the street”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</a:t>
            </a:r>
            <a:r>
              <a:rPr lang="en-US" u="sng" dirty="0"/>
              <a:t>setting up a long suit</a:t>
            </a:r>
            <a:r>
              <a:rPr lang="en-US" dirty="0"/>
              <a:t>, generally draw trumps first – to avoid opponent ruffs.</a:t>
            </a:r>
          </a:p>
          <a:p>
            <a:endParaRPr lang="en-US" dirty="0"/>
          </a:p>
          <a:p>
            <a:r>
              <a:rPr lang="en-US" dirty="0"/>
              <a:t>When </a:t>
            </a:r>
            <a:r>
              <a:rPr lang="en-US" u="sng" dirty="0"/>
              <a:t>ruffing is critical</a:t>
            </a:r>
            <a:r>
              <a:rPr lang="en-US" dirty="0"/>
              <a:t>, draw only a round or two of trumps (or </a:t>
            </a:r>
            <a:r>
              <a:rPr lang="en-US" u="sng" dirty="0"/>
              <a:t>none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Count your </a:t>
            </a:r>
            <a:r>
              <a:rPr lang="en-US" u="sng" dirty="0"/>
              <a:t>losers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u="sng" dirty="0"/>
              <a:t>Plan</a:t>
            </a:r>
            <a:r>
              <a:rPr lang="en-US" dirty="0"/>
              <a:t> your hand before playing to the first trick.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you need ruffs, </a:t>
            </a:r>
            <a:r>
              <a:rPr lang="en-US" u="sng" dirty="0"/>
              <a:t>don’t</a:t>
            </a:r>
            <a:r>
              <a:rPr lang="en-US" dirty="0"/>
              <a:t> draw all the trumps early.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8E5A-E0E7-00F9-F8FB-D1A3499A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97760-6DFC-7B73-C210-BC250ED2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2DE2A1E5-3B44-EFBE-B41C-BA315E6D7CCB}"/>
              </a:ext>
            </a:extLst>
          </p:cNvPr>
          <p:cNvSpPr txBox="1">
            <a:spLocks/>
          </p:cNvSpPr>
          <p:nvPr/>
        </p:nvSpPr>
        <p:spPr>
          <a:xfrm>
            <a:off x="9534524" y="6394450"/>
            <a:ext cx="2562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Second Session</a:t>
            </a:r>
          </a:p>
        </p:txBody>
      </p:sp>
    </p:spTree>
    <p:extLst>
      <p:ext uri="{BB962C8B-B14F-4D97-AF65-F5344CB8AC3E}">
        <p14:creationId xmlns:p14="http://schemas.microsoft.com/office/powerpoint/2010/main" val="1468953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36EE-603D-B799-49F8-D619EE521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Suit Contract - Count Your Losers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C58C5-476B-045E-8988-EBA31ACD0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 Spade Contract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332A5-A880-C1C1-E3A8-0489D82B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FCD1B-5F5E-5156-FB7C-E6925694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8BC6AB-0409-5169-718B-1A20CAE2EBFF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3DC238-83D4-60B9-57B1-FC521CFFE118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♣</a:t>
            </a:r>
            <a:r>
              <a:rPr lang="en-US" sz="3200" b="1" dirty="0">
                <a:solidFill>
                  <a:schemeClr val="bg1"/>
                </a:solidFill>
              </a:rPr>
              <a:t>8 led by 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1D631D-C4B3-3F63-98F9-3973E14D5613}"/>
              </a:ext>
            </a:extLst>
          </p:cNvPr>
          <p:cNvSpPr txBox="1"/>
          <p:nvPr/>
        </p:nvSpPr>
        <p:spPr>
          <a:xfrm>
            <a:off x="7102602" y="3707065"/>
            <a:ext cx="102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C1900D-79F5-5955-5796-BE2035906D6C}"/>
              </a:ext>
            </a:extLst>
          </p:cNvPr>
          <p:cNvSpPr txBox="1"/>
          <p:nvPr/>
        </p:nvSpPr>
        <p:spPr>
          <a:xfrm>
            <a:off x="3185922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JT2       AK7     A63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24C63D-0C31-D950-7C90-04154BCE1C3E}"/>
              </a:ext>
            </a:extLst>
          </p:cNvPr>
          <p:cNvSpPr txBox="1"/>
          <p:nvPr/>
        </p:nvSpPr>
        <p:spPr>
          <a:xfrm>
            <a:off x="3185922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Q543      43      K4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A6532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487356EC-921A-6C9E-77B5-CF41D71F6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14317" y="2368335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5F4CBA23-FDF4-8C97-CB8D-778A68DBDD4C}"/>
              </a:ext>
            </a:extLst>
          </p:cNvPr>
          <p:cNvSpPr/>
          <p:nvPr/>
        </p:nvSpPr>
        <p:spPr>
          <a:xfrm>
            <a:off x="6137910" y="2342209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A7F90F0C-A3E1-D84B-5241-1584C4126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82314" y="5473448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D89A2C4C-676B-D3FD-769E-843807A30759}"/>
              </a:ext>
            </a:extLst>
          </p:cNvPr>
          <p:cNvSpPr/>
          <p:nvPr/>
        </p:nvSpPr>
        <p:spPr>
          <a:xfrm>
            <a:off x="5947410" y="545134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6B7608-EB90-CF11-AF60-276F97392A77}"/>
              </a:ext>
            </a:extLst>
          </p:cNvPr>
          <p:cNvSpPr txBox="1"/>
          <p:nvPr/>
        </p:nvSpPr>
        <p:spPr>
          <a:xfrm>
            <a:off x="5279897" y="457879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67B056-3D8A-4464-897C-3BB68983F4C6}"/>
              </a:ext>
            </a:extLst>
          </p:cNvPr>
          <p:cNvSpPr txBox="1"/>
          <p:nvPr/>
        </p:nvSpPr>
        <p:spPr>
          <a:xfrm>
            <a:off x="5237226" y="2902393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628B84-D841-08AD-BA4D-A8BC654CD930}"/>
              </a:ext>
            </a:extLst>
          </p:cNvPr>
          <p:cNvSpPr txBox="1"/>
          <p:nvPr/>
        </p:nvSpPr>
        <p:spPr>
          <a:xfrm>
            <a:off x="3176343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JT2       AK</a:t>
            </a:r>
            <a:r>
              <a:rPr lang="en-US" sz="3600" b="1" dirty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3600" b="1" dirty="0">
                <a:solidFill>
                  <a:schemeClr val="bg1"/>
                </a:solidFill>
              </a:rPr>
              <a:t>     A63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2839E2-827B-FFD7-31EC-DB85E38C6BCD}"/>
              </a:ext>
            </a:extLst>
          </p:cNvPr>
          <p:cNvSpPr txBox="1"/>
          <p:nvPr/>
        </p:nvSpPr>
        <p:spPr>
          <a:xfrm>
            <a:off x="3169485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JT2       AK</a:t>
            </a:r>
            <a:r>
              <a:rPr lang="en-US" sz="3600" b="1" dirty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3600" b="1" dirty="0">
                <a:solidFill>
                  <a:schemeClr val="bg1"/>
                </a:solidFill>
              </a:rPr>
              <a:t>     A6</a:t>
            </a:r>
            <a:r>
              <a:rPr lang="en-US" sz="3600" b="1" dirty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3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785B622-0C81-F4BD-3CF0-29323FBDEC26}"/>
              </a:ext>
            </a:extLst>
          </p:cNvPr>
          <p:cNvSpPr txBox="1"/>
          <p:nvPr/>
        </p:nvSpPr>
        <p:spPr>
          <a:xfrm>
            <a:off x="3169485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JT2       AK</a:t>
            </a:r>
            <a:r>
              <a:rPr lang="en-US" sz="3600" b="1" dirty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3600" b="1" dirty="0">
                <a:solidFill>
                  <a:schemeClr val="bg1"/>
                </a:solidFill>
              </a:rPr>
              <a:t>     A6</a:t>
            </a:r>
            <a:r>
              <a:rPr lang="en-US" sz="3600" b="1" dirty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3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</a:t>
            </a:r>
            <a:r>
              <a:rPr lang="en-US" sz="3600" b="1" dirty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4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45ED15-2ED0-9C32-9272-60FF5F06FC62}"/>
              </a:ext>
            </a:extLst>
          </p:cNvPr>
          <p:cNvSpPr txBox="1"/>
          <p:nvPr/>
        </p:nvSpPr>
        <p:spPr>
          <a:xfrm>
            <a:off x="3179064" y="2211579"/>
            <a:ext cx="5431536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  <a:effectLst/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JT2       AK7     A63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9FC67F-6AE2-706D-0809-4B1E3CDD6868}"/>
              </a:ext>
            </a:extLst>
          </p:cNvPr>
          <p:cNvSpPr txBox="1"/>
          <p:nvPr/>
        </p:nvSpPr>
        <p:spPr>
          <a:xfrm>
            <a:off x="8638359" y="2857910"/>
            <a:ext cx="2533106" cy="23083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Plan: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1 immediate loser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3 potential losers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Win with the club 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Draw trumps (if 3 – 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Ruff the third heart (or diamond) to eliminate a loser</a:t>
            </a:r>
          </a:p>
        </p:txBody>
      </p:sp>
    </p:spTree>
    <p:extLst>
      <p:ext uri="{BB962C8B-B14F-4D97-AF65-F5344CB8AC3E}">
        <p14:creationId xmlns:p14="http://schemas.microsoft.com/office/powerpoint/2010/main" val="384916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18" grpId="0"/>
      <p:bldP spid="19" grpId="0"/>
      <p:bldP spid="20" grpId="0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Practice – Drawing Trumps Vs. Ruffing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possible losers?   Enough to fail the contract?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Where might you eliminate some losers?</a:t>
            </a:r>
          </a:p>
          <a:p>
            <a:endParaRPr lang="en-US" dirty="0"/>
          </a:p>
          <a:p>
            <a:r>
              <a:rPr lang="en-US" dirty="0"/>
              <a:t>What threats do defenders pose?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1B088-D2F8-CD5E-EBF8-17D8F671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42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2061-6D6E-96EF-1804-8F19BFA0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Finesses?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E9113-6E4C-BF3D-404B-83FC32A71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Finesses are attempts to win a trick with a card when the opponents hold a higher card in that suit.</a:t>
            </a:r>
          </a:p>
          <a:p>
            <a:r>
              <a:rPr lang="en-US" dirty="0"/>
              <a:t>Lead a low card </a:t>
            </a:r>
            <a:r>
              <a:rPr lang="en-US" u="sng" dirty="0"/>
              <a:t>toward</a:t>
            </a:r>
            <a:r>
              <a:rPr lang="en-US" dirty="0"/>
              <a:t> the card you hope to make good—the card you are finessing.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14DD6-0C19-2B21-9B46-406CF0AFD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7D607-74CE-E788-2E62-1502D0C02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C02E134D-32BD-63B2-4AE1-A1D981A2813A}"/>
              </a:ext>
            </a:extLst>
          </p:cNvPr>
          <p:cNvSpPr/>
          <p:nvPr/>
        </p:nvSpPr>
        <p:spPr>
          <a:xfrm>
            <a:off x="1804844" y="3736136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60446617-8D78-8BF2-7F05-A98346AFF183}"/>
              </a:ext>
            </a:extLst>
          </p:cNvPr>
          <p:cNvSpPr/>
          <p:nvPr/>
        </p:nvSpPr>
        <p:spPr>
          <a:xfrm>
            <a:off x="2462071" y="3736136"/>
            <a:ext cx="556358" cy="840248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Q</a:t>
            </a:r>
          </a:p>
        </p:txBody>
      </p: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D47969A8-A4BE-1810-00F9-61D7885AB06D}"/>
              </a:ext>
            </a:extLst>
          </p:cNvPr>
          <p:cNvSpPr/>
          <p:nvPr/>
        </p:nvSpPr>
        <p:spPr>
          <a:xfrm>
            <a:off x="1806932" y="5216292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C9707253-3C94-C3E2-3517-E384469B5599}"/>
              </a:ext>
            </a:extLst>
          </p:cNvPr>
          <p:cNvSpPr/>
          <p:nvPr/>
        </p:nvSpPr>
        <p:spPr>
          <a:xfrm>
            <a:off x="2464159" y="5216292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718350AD-9F00-ACAF-4D7A-9D360A293856}"/>
              </a:ext>
            </a:extLst>
          </p:cNvPr>
          <p:cNvSpPr/>
          <p:nvPr/>
        </p:nvSpPr>
        <p:spPr>
          <a:xfrm flipV="1">
            <a:off x="2230728" y="4576383"/>
            <a:ext cx="350729" cy="639908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>
            <a:extLst>
              <a:ext uri="{FF2B5EF4-FFF2-40B4-BE49-F238E27FC236}">
                <a16:creationId xmlns:a16="http://schemas.microsoft.com/office/drawing/2014/main" id="{32E71FE7-A88D-97B7-5AA8-51D2B70482BB}"/>
              </a:ext>
            </a:extLst>
          </p:cNvPr>
          <p:cNvSpPr/>
          <p:nvPr/>
        </p:nvSpPr>
        <p:spPr>
          <a:xfrm>
            <a:off x="3787140" y="3736136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23" name="Flowchart: Process 22">
            <a:extLst>
              <a:ext uri="{FF2B5EF4-FFF2-40B4-BE49-F238E27FC236}">
                <a16:creationId xmlns:a16="http://schemas.microsoft.com/office/drawing/2014/main" id="{7213E0A2-987F-DA36-7D74-3BE243E5E40A}"/>
              </a:ext>
            </a:extLst>
          </p:cNvPr>
          <p:cNvSpPr/>
          <p:nvPr/>
        </p:nvSpPr>
        <p:spPr>
          <a:xfrm>
            <a:off x="4444367" y="3736136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24" name="Flowchart: Process 23">
            <a:extLst>
              <a:ext uri="{FF2B5EF4-FFF2-40B4-BE49-F238E27FC236}">
                <a16:creationId xmlns:a16="http://schemas.microsoft.com/office/drawing/2014/main" id="{88FE5A94-5C25-E2F1-E53E-01E33D9F7ECE}"/>
              </a:ext>
            </a:extLst>
          </p:cNvPr>
          <p:cNvSpPr/>
          <p:nvPr/>
        </p:nvSpPr>
        <p:spPr>
          <a:xfrm>
            <a:off x="4132128" y="5216292"/>
            <a:ext cx="556358" cy="840248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Q</a:t>
            </a:r>
          </a:p>
        </p:txBody>
      </p:sp>
      <p:sp>
        <p:nvSpPr>
          <p:cNvPr id="25" name="Flowchart: Process 24">
            <a:extLst>
              <a:ext uri="{FF2B5EF4-FFF2-40B4-BE49-F238E27FC236}">
                <a16:creationId xmlns:a16="http://schemas.microsoft.com/office/drawing/2014/main" id="{F8D65050-EC10-0F56-D25E-3F868B879177}"/>
              </a:ext>
            </a:extLst>
          </p:cNvPr>
          <p:cNvSpPr/>
          <p:nvPr/>
        </p:nvSpPr>
        <p:spPr>
          <a:xfrm>
            <a:off x="4789355" y="5216292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F92FBEC9-1EEE-7FD5-B946-4C0D85BE7013}"/>
              </a:ext>
            </a:extLst>
          </p:cNvPr>
          <p:cNvSpPr/>
          <p:nvPr/>
        </p:nvSpPr>
        <p:spPr>
          <a:xfrm>
            <a:off x="4555924" y="4576383"/>
            <a:ext cx="350729" cy="639908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Process 26">
            <a:extLst>
              <a:ext uri="{FF2B5EF4-FFF2-40B4-BE49-F238E27FC236}">
                <a16:creationId xmlns:a16="http://schemas.microsoft.com/office/drawing/2014/main" id="{C410A30B-99B7-C71C-B996-5A3CD082BF6A}"/>
              </a:ext>
            </a:extLst>
          </p:cNvPr>
          <p:cNvSpPr/>
          <p:nvPr/>
        </p:nvSpPr>
        <p:spPr>
          <a:xfrm>
            <a:off x="5112209" y="3736135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Flowchart: Process 27">
            <a:extLst>
              <a:ext uri="{FF2B5EF4-FFF2-40B4-BE49-F238E27FC236}">
                <a16:creationId xmlns:a16="http://schemas.microsoft.com/office/drawing/2014/main" id="{D7760142-8245-6793-8FC5-D16BF6B157F1}"/>
              </a:ext>
            </a:extLst>
          </p:cNvPr>
          <p:cNvSpPr/>
          <p:nvPr/>
        </p:nvSpPr>
        <p:spPr>
          <a:xfrm>
            <a:off x="6458060" y="3736135"/>
            <a:ext cx="556358" cy="840248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K</a:t>
            </a:r>
          </a:p>
        </p:txBody>
      </p:sp>
      <p:sp>
        <p:nvSpPr>
          <p:cNvPr id="29" name="Flowchart: Process 28">
            <a:extLst>
              <a:ext uri="{FF2B5EF4-FFF2-40B4-BE49-F238E27FC236}">
                <a16:creationId xmlns:a16="http://schemas.microsoft.com/office/drawing/2014/main" id="{1FBCF0FD-F05E-B12C-8438-987C9D8F60BB}"/>
              </a:ext>
            </a:extLst>
          </p:cNvPr>
          <p:cNvSpPr/>
          <p:nvPr/>
        </p:nvSpPr>
        <p:spPr>
          <a:xfrm>
            <a:off x="7115287" y="3736135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0" name="Flowchart: Process 29">
            <a:extLst>
              <a:ext uri="{FF2B5EF4-FFF2-40B4-BE49-F238E27FC236}">
                <a16:creationId xmlns:a16="http://schemas.microsoft.com/office/drawing/2014/main" id="{223B283B-A7DC-4517-0938-B1D59E28A6DE}"/>
              </a:ext>
            </a:extLst>
          </p:cNvPr>
          <p:cNvSpPr/>
          <p:nvPr/>
        </p:nvSpPr>
        <p:spPr>
          <a:xfrm>
            <a:off x="6460148" y="5216291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31" name="Flowchart: Process 30">
            <a:extLst>
              <a:ext uri="{FF2B5EF4-FFF2-40B4-BE49-F238E27FC236}">
                <a16:creationId xmlns:a16="http://schemas.microsoft.com/office/drawing/2014/main" id="{1488133D-CD56-129D-995B-CCC9D386A519}"/>
              </a:ext>
            </a:extLst>
          </p:cNvPr>
          <p:cNvSpPr/>
          <p:nvPr/>
        </p:nvSpPr>
        <p:spPr>
          <a:xfrm>
            <a:off x="7117375" y="5216291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52A2170D-F3BB-2800-7342-EDD0130A2E1A}"/>
              </a:ext>
            </a:extLst>
          </p:cNvPr>
          <p:cNvSpPr/>
          <p:nvPr/>
        </p:nvSpPr>
        <p:spPr>
          <a:xfrm flipV="1">
            <a:off x="6883944" y="4576382"/>
            <a:ext cx="350729" cy="639908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ocess 35">
            <a:extLst>
              <a:ext uri="{FF2B5EF4-FFF2-40B4-BE49-F238E27FC236}">
                <a16:creationId xmlns:a16="http://schemas.microsoft.com/office/drawing/2014/main" id="{CD7B07E6-10CC-33AE-EA37-7A138FF6E6FB}"/>
              </a:ext>
            </a:extLst>
          </p:cNvPr>
          <p:cNvSpPr/>
          <p:nvPr/>
        </p:nvSpPr>
        <p:spPr>
          <a:xfrm>
            <a:off x="8438268" y="3736134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37" name="Flowchart: Process 36">
            <a:extLst>
              <a:ext uri="{FF2B5EF4-FFF2-40B4-BE49-F238E27FC236}">
                <a16:creationId xmlns:a16="http://schemas.microsoft.com/office/drawing/2014/main" id="{D1FD92DA-8C90-D6E6-FAB9-9322478038C5}"/>
              </a:ext>
            </a:extLst>
          </p:cNvPr>
          <p:cNvSpPr/>
          <p:nvPr/>
        </p:nvSpPr>
        <p:spPr>
          <a:xfrm>
            <a:off x="9095495" y="3736134"/>
            <a:ext cx="556358" cy="840248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J</a:t>
            </a:r>
          </a:p>
        </p:txBody>
      </p:sp>
      <p:sp>
        <p:nvSpPr>
          <p:cNvPr id="38" name="Flowchart: Process 37">
            <a:extLst>
              <a:ext uri="{FF2B5EF4-FFF2-40B4-BE49-F238E27FC236}">
                <a16:creationId xmlns:a16="http://schemas.microsoft.com/office/drawing/2014/main" id="{40F6E274-3143-ADE0-D5CB-68C03C9CFFF4}"/>
              </a:ext>
            </a:extLst>
          </p:cNvPr>
          <p:cNvSpPr/>
          <p:nvPr/>
        </p:nvSpPr>
        <p:spPr>
          <a:xfrm>
            <a:off x="8771826" y="5216290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9" name="Flowchart: Process 38">
            <a:extLst>
              <a:ext uri="{FF2B5EF4-FFF2-40B4-BE49-F238E27FC236}">
                <a16:creationId xmlns:a16="http://schemas.microsoft.com/office/drawing/2014/main" id="{85033D65-F93B-761D-7673-C04F9BE91CA6}"/>
              </a:ext>
            </a:extLst>
          </p:cNvPr>
          <p:cNvSpPr/>
          <p:nvPr/>
        </p:nvSpPr>
        <p:spPr>
          <a:xfrm>
            <a:off x="9429053" y="5216290"/>
            <a:ext cx="556358" cy="8402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3CBFBECB-CF4C-A378-F82E-5849D44C59C2}"/>
              </a:ext>
            </a:extLst>
          </p:cNvPr>
          <p:cNvSpPr/>
          <p:nvPr/>
        </p:nvSpPr>
        <p:spPr>
          <a:xfrm flipV="1">
            <a:off x="9195622" y="4576381"/>
            <a:ext cx="350729" cy="639908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>
            <a:extLst>
              <a:ext uri="{FF2B5EF4-FFF2-40B4-BE49-F238E27FC236}">
                <a16:creationId xmlns:a16="http://schemas.microsoft.com/office/drawing/2014/main" id="{6704F97E-C8A8-328D-7D7C-CBC9386E50CC}"/>
              </a:ext>
            </a:extLst>
          </p:cNvPr>
          <p:cNvSpPr/>
          <p:nvPr/>
        </p:nvSpPr>
        <p:spPr>
          <a:xfrm>
            <a:off x="9741802" y="3732811"/>
            <a:ext cx="556358" cy="840248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119572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Practice – Finesses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possible losers?   Enough to fail the contract?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Where might you eliminate some losers?</a:t>
            </a:r>
          </a:p>
          <a:p>
            <a:endParaRPr lang="en-US" dirty="0"/>
          </a:p>
          <a:p>
            <a:r>
              <a:rPr lang="en-US" dirty="0"/>
              <a:t>What threats do defenders pose?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1B088-D2F8-CD5E-EBF8-17D8F671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50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Declarer/Dummy/Opening Leader responsibilities</a:t>
            </a:r>
          </a:p>
          <a:p>
            <a:endParaRPr lang="en-US" dirty="0"/>
          </a:p>
          <a:p>
            <a:r>
              <a:rPr lang="en-US" dirty="0"/>
              <a:t>Planning the play </a:t>
            </a:r>
          </a:p>
          <a:p>
            <a:pPr lvl="1"/>
            <a:r>
              <a:rPr lang="en-US" dirty="0"/>
              <a:t>Determine winners for NT contract, losers for suit contracts</a:t>
            </a:r>
          </a:p>
          <a:p>
            <a:endParaRPr lang="en-US" dirty="0"/>
          </a:p>
          <a:p>
            <a:r>
              <a:rPr lang="en-US" dirty="0"/>
              <a:t>Playing</a:t>
            </a:r>
          </a:p>
          <a:p>
            <a:pPr lvl="1"/>
            <a:r>
              <a:rPr lang="en-US" dirty="0"/>
              <a:t>Immediate winners</a:t>
            </a:r>
          </a:p>
          <a:p>
            <a:pPr lvl="1"/>
            <a:r>
              <a:rPr lang="en-US" dirty="0"/>
              <a:t>Promotion of winners</a:t>
            </a:r>
          </a:p>
          <a:p>
            <a:pPr lvl="1"/>
            <a:r>
              <a:rPr lang="en-US" dirty="0"/>
              <a:t>Setting up a long suit</a:t>
            </a:r>
          </a:p>
          <a:p>
            <a:pPr lvl="1"/>
            <a:r>
              <a:rPr lang="en-US" dirty="0"/>
              <a:t>Ruffing losers</a:t>
            </a:r>
          </a:p>
          <a:p>
            <a:pPr lvl="1"/>
            <a:r>
              <a:rPr lang="en-US" dirty="0"/>
              <a:t>Drawing trumps</a:t>
            </a:r>
          </a:p>
          <a:p>
            <a:pPr lvl="1"/>
            <a:r>
              <a:rPr lang="en-US" dirty="0"/>
              <a:t>Finesses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plan and play the hand as Declarer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No Trump contracts:  count </a:t>
            </a:r>
            <a:r>
              <a:rPr lang="en-US" b="1" dirty="0"/>
              <a:t>winners</a:t>
            </a:r>
            <a:r>
              <a:rPr lang="en-US" dirty="0"/>
              <a:t> and identify </a:t>
            </a:r>
            <a:r>
              <a:rPr lang="en-US" b="1" dirty="0"/>
              <a:t>stoppers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Suit contracts:  count </a:t>
            </a:r>
            <a:r>
              <a:rPr lang="en-US" b="1" dirty="0"/>
              <a:t>losers</a:t>
            </a:r>
            <a:r>
              <a:rPr lang="en-US" dirty="0"/>
              <a:t>, then winners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Practice methods for winning tricks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05EC0-A08A-B5E2-3EAF-EA2C7D8A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3FD16-B89C-7E68-87C8-000FE3500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6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Declarer Play –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Who becomes the Declarer?</a:t>
            </a:r>
          </a:p>
          <a:p>
            <a:pPr lvl="1"/>
            <a:r>
              <a:rPr lang="en-US" dirty="0"/>
              <a:t>Determine the final contract.</a:t>
            </a:r>
          </a:p>
          <a:p>
            <a:pPr lvl="1"/>
            <a:r>
              <a:rPr lang="en-US" dirty="0"/>
              <a:t>Determine who on the high-bidding team bid that suit (or No Trump) </a:t>
            </a:r>
            <a:r>
              <a:rPr lang="en-US" u="sng" dirty="0"/>
              <a:t>first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defender to the Declarer’s left makes the opening lead.</a:t>
            </a:r>
          </a:p>
          <a:p>
            <a:pPr lvl="1"/>
            <a:r>
              <a:rPr lang="en-US" dirty="0"/>
              <a:t>I recommend that the defender place the card </a:t>
            </a:r>
            <a:r>
              <a:rPr lang="en-US" u="sng" dirty="0"/>
              <a:t>face down</a:t>
            </a:r>
            <a:r>
              <a:rPr lang="en-US" dirty="0"/>
              <a:t> before exposing.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Dummy</a:t>
            </a:r>
            <a:r>
              <a:rPr lang="en-US" dirty="0"/>
              <a:t> hand is controlled by Declarer.</a:t>
            </a:r>
          </a:p>
          <a:p>
            <a:pPr lvl="1"/>
            <a:r>
              <a:rPr lang="en-US" dirty="0"/>
              <a:t>Declarer’s partner displays their hand.</a:t>
            </a:r>
          </a:p>
          <a:p>
            <a:pPr lvl="1"/>
            <a:r>
              <a:rPr lang="en-US" dirty="0"/>
              <a:t>The partner is (mostly) silent during the play.</a:t>
            </a:r>
          </a:p>
          <a:p>
            <a:pPr lvl="1"/>
            <a:r>
              <a:rPr lang="en-US" dirty="0"/>
              <a:t>The partner will play a card only after Declarer calls for it. 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B558B-EBFD-5379-9C90-4E2148E0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8A6A5-3D81-D109-65CF-9BDE1C38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68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the Play – No Trump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Plan the play before playing to the first trick.  No Trump games are often a race – which pair sets up their tricks first.</a:t>
            </a:r>
          </a:p>
          <a:p>
            <a:endParaRPr lang="en-US" dirty="0"/>
          </a:p>
          <a:p>
            <a:r>
              <a:rPr lang="en-US" dirty="0"/>
              <a:t>Count </a:t>
            </a:r>
            <a:r>
              <a:rPr lang="en-US" b="1" dirty="0"/>
              <a:t>winners</a:t>
            </a:r>
            <a:r>
              <a:rPr lang="en-US" dirty="0"/>
              <a:t> (primary importance).</a:t>
            </a:r>
          </a:p>
          <a:p>
            <a:pPr lvl="1"/>
            <a:endParaRPr lang="en-US" u="sng" dirty="0"/>
          </a:p>
          <a:p>
            <a:pPr lvl="1"/>
            <a:r>
              <a:rPr lang="en-US" b="1" dirty="0"/>
              <a:t>Immediate winners </a:t>
            </a:r>
            <a:r>
              <a:rPr lang="en-US" dirty="0"/>
              <a:t>are “sure things” – e.g., AK in a suit = two sure winners.</a:t>
            </a:r>
          </a:p>
          <a:p>
            <a:pPr lvl="1"/>
            <a:endParaRPr lang="en-US" u="sng" dirty="0"/>
          </a:p>
          <a:p>
            <a:pPr lvl="1"/>
            <a:r>
              <a:rPr lang="en-US" b="1" dirty="0"/>
              <a:t>Potential winners </a:t>
            </a:r>
            <a:r>
              <a:rPr lang="en-US" dirty="0"/>
              <a:t>may be “promoted” by driving out opponent’s high cards or playing a long suit.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Stoppers</a:t>
            </a:r>
            <a:r>
              <a:rPr lang="en-US" dirty="0"/>
              <a:t> are high cards in a suit that stop the opponents from winning all.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DEFC4-26E8-EA6C-3F83-D43DEED02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DE477-1B0A-CBFC-3A8D-43A8ECE5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46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of Winning Tricks – High Cards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Playing a top sequence of high cards (“immediate winners”).</a:t>
            </a:r>
          </a:p>
          <a:p>
            <a:pPr lvl="1"/>
            <a:r>
              <a:rPr lang="en-US" dirty="0"/>
              <a:t>With high cards in both hands, win tricks in the short hand first.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D767FD-178D-FFFB-518D-DE74C32397A4}"/>
              </a:ext>
            </a:extLst>
          </p:cNvPr>
          <p:cNvSpPr/>
          <p:nvPr/>
        </p:nvSpPr>
        <p:spPr>
          <a:xfrm>
            <a:off x="2218944" y="3194304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7AEA21E-9A96-6196-DF22-11360BF21481}"/>
              </a:ext>
            </a:extLst>
          </p:cNvPr>
          <p:cNvSpPr/>
          <p:nvPr/>
        </p:nvSpPr>
        <p:spPr>
          <a:xfrm>
            <a:off x="3767328" y="3194304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2137E86-D695-CAC7-2F30-AFC6836AA070}"/>
              </a:ext>
            </a:extLst>
          </p:cNvPr>
          <p:cNvSpPr/>
          <p:nvPr/>
        </p:nvSpPr>
        <p:spPr>
          <a:xfrm>
            <a:off x="2993136" y="3194304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K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7C151F1-5DD5-AE1E-C3B9-5ED7071CA1F5}"/>
              </a:ext>
            </a:extLst>
          </p:cNvPr>
          <p:cNvSpPr/>
          <p:nvPr/>
        </p:nvSpPr>
        <p:spPr>
          <a:xfrm>
            <a:off x="7066788" y="3194304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Q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18495B8-72F4-A25B-4B3E-B85CCA14C4FD}"/>
              </a:ext>
            </a:extLst>
          </p:cNvPr>
          <p:cNvSpPr/>
          <p:nvPr/>
        </p:nvSpPr>
        <p:spPr>
          <a:xfrm>
            <a:off x="7952232" y="3194304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CCC609B-B8B6-0D8B-4987-D0449169F5D6}"/>
              </a:ext>
            </a:extLst>
          </p:cNvPr>
          <p:cNvSpPr/>
          <p:nvPr/>
        </p:nvSpPr>
        <p:spPr>
          <a:xfrm flipH="1">
            <a:off x="4657344" y="3413760"/>
            <a:ext cx="2157984" cy="53644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B84A3A3-5D6C-9569-22DC-6F573C5B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AFBE4C4-E5BD-FD45-BB4E-EC5C0580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First Lesson</a:t>
            </a:r>
          </a:p>
        </p:txBody>
      </p:sp>
    </p:spTree>
    <p:extLst>
      <p:ext uri="{BB962C8B-B14F-4D97-AF65-F5344CB8AC3E}">
        <p14:creationId xmlns:p14="http://schemas.microsoft.com/office/powerpoint/2010/main" val="209670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of Winning Tricks – Promotion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Promoting an almost top sequence after losing to a higher card.</a:t>
            </a:r>
          </a:p>
          <a:p>
            <a:pPr lvl="1"/>
            <a:r>
              <a:rPr lang="en-US" dirty="0"/>
              <a:t>Play the Queen to drive out the Ace – win two tricks.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Play the Ace, then the Queen (or Jack)  to drive out the King – win two tricks.</a:t>
            </a: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B73A263E-ABA8-048B-E6DB-F2320937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E5AD3C7-CBE6-BB71-E83D-2D1DC1083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5B74852-1C00-BA1E-4825-C9FC0DC6235F}"/>
              </a:ext>
            </a:extLst>
          </p:cNvPr>
          <p:cNvSpPr/>
          <p:nvPr/>
        </p:nvSpPr>
        <p:spPr>
          <a:xfrm>
            <a:off x="2005584" y="278587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K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F7E9C0C-D71D-9A66-3B15-2E49FD798DEE}"/>
              </a:ext>
            </a:extLst>
          </p:cNvPr>
          <p:cNvSpPr/>
          <p:nvPr/>
        </p:nvSpPr>
        <p:spPr>
          <a:xfrm>
            <a:off x="3553968" y="278587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265F98C-9B24-B49C-616E-603455C208C7}"/>
              </a:ext>
            </a:extLst>
          </p:cNvPr>
          <p:cNvSpPr/>
          <p:nvPr/>
        </p:nvSpPr>
        <p:spPr>
          <a:xfrm>
            <a:off x="2779776" y="278587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J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2E3605-10E2-91F0-6B63-C9AB561B8FD8}"/>
              </a:ext>
            </a:extLst>
          </p:cNvPr>
          <p:cNvSpPr/>
          <p:nvPr/>
        </p:nvSpPr>
        <p:spPr>
          <a:xfrm>
            <a:off x="6853428" y="2785872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Q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DC90A98-630C-5117-B23E-9573EAA26E63}"/>
              </a:ext>
            </a:extLst>
          </p:cNvPr>
          <p:cNvSpPr/>
          <p:nvPr/>
        </p:nvSpPr>
        <p:spPr>
          <a:xfrm>
            <a:off x="7738872" y="278587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26" name="Arrow: Left-Right 25">
            <a:extLst>
              <a:ext uri="{FF2B5EF4-FFF2-40B4-BE49-F238E27FC236}">
                <a16:creationId xmlns:a16="http://schemas.microsoft.com/office/drawing/2014/main" id="{567A0A44-48C8-482B-F489-7D71565BA3A3}"/>
              </a:ext>
            </a:extLst>
          </p:cNvPr>
          <p:cNvSpPr/>
          <p:nvPr/>
        </p:nvSpPr>
        <p:spPr>
          <a:xfrm>
            <a:off x="4459988" y="3012472"/>
            <a:ext cx="2154935" cy="536448"/>
          </a:xfrm>
          <a:prstGeom prst="left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0988407-6CED-7B38-D2F2-E6C8DD8ED320}"/>
              </a:ext>
            </a:extLst>
          </p:cNvPr>
          <p:cNvSpPr/>
          <p:nvPr/>
        </p:nvSpPr>
        <p:spPr>
          <a:xfrm>
            <a:off x="2011680" y="487680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Q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5A7841-43A5-C875-5021-8361222139EF}"/>
              </a:ext>
            </a:extLst>
          </p:cNvPr>
          <p:cNvSpPr/>
          <p:nvPr/>
        </p:nvSpPr>
        <p:spPr>
          <a:xfrm>
            <a:off x="3560064" y="487680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7BFF72-9E13-C9CE-1CC1-708A2CFEA9E1}"/>
              </a:ext>
            </a:extLst>
          </p:cNvPr>
          <p:cNvSpPr/>
          <p:nvPr/>
        </p:nvSpPr>
        <p:spPr>
          <a:xfrm>
            <a:off x="2785872" y="487680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J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DBEEFDC-47D6-BED1-BD83-E2499DED0DE8}"/>
              </a:ext>
            </a:extLst>
          </p:cNvPr>
          <p:cNvSpPr/>
          <p:nvPr/>
        </p:nvSpPr>
        <p:spPr>
          <a:xfrm>
            <a:off x="6859524" y="4876800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B856DEA-3FC5-99B6-E5E9-8E66885C9132}"/>
              </a:ext>
            </a:extLst>
          </p:cNvPr>
          <p:cNvSpPr/>
          <p:nvPr/>
        </p:nvSpPr>
        <p:spPr>
          <a:xfrm>
            <a:off x="7744968" y="4876800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B81394AE-2534-B342-9DF2-CC9D3E4BA469}"/>
              </a:ext>
            </a:extLst>
          </p:cNvPr>
          <p:cNvSpPr/>
          <p:nvPr/>
        </p:nvSpPr>
        <p:spPr>
          <a:xfrm>
            <a:off x="4466084" y="5103400"/>
            <a:ext cx="2154935" cy="536448"/>
          </a:xfrm>
          <a:prstGeom prst="left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172784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of Winning Tricks – Long Suit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Playing a long suit to promote tricks with smaller cards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B57C8-F3CB-9703-6283-E5BEBF6A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F1B1D-1B5C-B36B-A768-441455539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F0B8398-B75F-74D4-D737-D2EABECDFBA7}"/>
              </a:ext>
            </a:extLst>
          </p:cNvPr>
          <p:cNvSpPr/>
          <p:nvPr/>
        </p:nvSpPr>
        <p:spPr>
          <a:xfrm>
            <a:off x="1999488" y="2828544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K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18BFA49-B021-E2C1-0136-10147DA6C2DF}"/>
              </a:ext>
            </a:extLst>
          </p:cNvPr>
          <p:cNvSpPr/>
          <p:nvPr/>
        </p:nvSpPr>
        <p:spPr>
          <a:xfrm>
            <a:off x="3547872" y="2828544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F334648-3D04-78A5-D362-F3C1CBC1E38B}"/>
              </a:ext>
            </a:extLst>
          </p:cNvPr>
          <p:cNvSpPr/>
          <p:nvPr/>
        </p:nvSpPr>
        <p:spPr>
          <a:xfrm>
            <a:off x="2773680" y="2828544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J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260EE6A-42B0-2A80-5D6A-58A7EB74CC0E}"/>
              </a:ext>
            </a:extLst>
          </p:cNvPr>
          <p:cNvSpPr/>
          <p:nvPr/>
        </p:nvSpPr>
        <p:spPr>
          <a:xfrm>
            <a:off x="8383524" y="2816352"/>
            <a:ext cx="633984" cy="966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C8FBA64-3BEF-834B-F1AC-BB1EC21A5C79}"/>
              </a:ext>
            </a:extLst>
          </p:cNvPr>
          <p:cNvSpPr/>
          <p:nvPr/>
        </p:nvSpPr>
        <p:spPr>
          <a:xfrm>
            <a:off x="9268968" y="281635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06FF725-33B4-5F9B-4C6B-5F607ED3552C}"/>
              </a:ext>
            </a:extLst>
          </p:cNvPr>
          <p:cNvSpPr/>
          <p:nvPr/>
        </p:nvSpPr>
        <p:spPr>
          <a:xfrm>
            <a:off x="4322064" y="2822448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757E0C3-50F1-35E5-5AFB-75282DB648F0}"/>
              </a:ext>
            </a:extLst>
          </p:cNvPr>
          <p:cNvSpPr/>
          <p:nvPr/>
        </p:nvSpPr>
        <p:spPr>
          <a:xfrm>
            <a:off x="5096256" y="2816352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DD1F21-28F6-F1B9-787E-76519BEE0E0A}"/>
              </a:ext>
            </a:extLst>
          </p:cNvPr>
          <p:cNvSpPr txBox="1"/>
          <p:nvPr/>
        </p:nvSpPr>
        <p:spPr>
          <a:xfrm>
            <a:off x="1731264" y="459638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After playing the K and J (and eventually driving out the A and Q), three additional tricks may be won.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3861F46-C397-A720-FBC9-48C7C44F521B}"/>
              </a:ext>
            </a:extLst>
          </p:cNvPr>
          <p:cNvSpPr/>
          <p:nvPr/>
        </p:nvSpPr>
        <p:spPr>
          <a:xfrm>
            <a:off x="10131552" y="2822448"/>
            <a:ext cx="633984" cy="9662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42DDB1BC-F8A1-E01F-2BD9-C80385E85AF2}"/>
              </a:ext>
            </a:extLst>
          </p:cNvPr>
          <p:cNvSpPr/>
          <p:nvPr/>
        </p:nvSpPr>
        <p:spPr>
          <a:xfrm>
            <a:off x="5949863" y="3043825"/>
            <a:ext cx="2144623" cy="576198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0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C36EE-603D-B799-49F8-D619EE521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Trump Contract - Count Your Winners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C58C5-476B-045E-8988-EBA31ACD0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NT Contract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332A5-A880-C1C1-E3A8-0489D82B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FCD1B-5F5E-5156-FB7C-E6925694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8BC6AB-0409-5169-718B-1A20CAE2EBFF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3DC238-83D4-60B9-57B1-FC521CFFE118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Q led by 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1D631D-C4B3-3F63-98F9-3973E14D5613}"/>
              </a:ext>
            </a:extLst>
          </p:cNvPr>
          <p:cNvSpPr txBox="1"/>
          <p:nvPr/>
        </p:nvSpPr>
        <p:spPr>
          <a:xfrm>
            <a:off x="7102602" y="3707065"/>
            <a:ext cx="102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C1900D-79F5-5955-5796-BE2035906D6C}"/>
              </a:ext>
            </a:extLst>
          </p:cNvPr>
          <p:cNvSpPr txBox="1"/>
          <p:nvPr/>
        </p:nvSpPr>
        <p:spPr>
          <a:xfrm>
            <a:off x="3185922" y="2209464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KJT2       AK7     A63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24C63D-0C31-D950-7C90-04154BCE1C3E}"/>
              </a:ext>
            </a:extLst>
          </p:cNvPr>
          <p:cNvSpPr txBox="1"/>
          <p:nvPr/>
        </p:nvSpPr>
        <p:spPr>
          <a:xfrm>
            <a:off x="3185922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Q54      432      K4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A6532   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487356EC-921A-6C9E-77B5-CF41D71F6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14317" y="2358391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5F4CBA23-FDF4-8C97-CB8D-778A68DBDD4C}"/>
              </a:ext>
            </a:extLst>
          </p:cNvPr>
          <p:cNvSpPr/>
          <p:nvPr/>
        </p:nvSpPr>
        <p:spPr>
          <a:xfrm>
            <a:off x="6137910" y="2336293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A7F90F0C-A3E1-D84B-5241-1584C4126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8004" y="5473448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D89A2C4C-676B-D3FD-769E-843807A30759}"/>
              </a:ext>
            </a:extLst>
          </p:cNvPr>
          <p:cNvSpPr/>
          <p:nvPr/>
        </p:nvSpPr>
        <p:spPr>
          <a:xfrm>
            <a:off x="5947410" y="545134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6B7608-EB90-CF11-AF60-276F97392A77}"/>
              </a:ext>
            </a:extLst>
          </p:cNvPr>
          <p:cNvSpPr txBox="1"/>
          <p:nvPr/>
        </p:nvSpPr>
        <p:spPr>
          <a:xfrm>
            <a:off x="5279897" y="457879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67B056-3D8A-4464-897C-3BB68983F4C6}"/>
              </a:ext>
            </a:extLst>
          </p:cNvPr>
          <p:cNvSpPr txBox="1"/>
          <p:nvPr/>
        </p:nvSpPr>
        <p:spPr>
          <a:xfrm>
            <a:off x="5237226" y="2902393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  <p:sp>
        <p:nvSpPr>
          <p:cNvPr id="20" name="Diamond 19">
            <a:extLst>
              <a:ext uri="{FF2B5EF4-FFF2-40B4-BE49-F238E27FC236}">
                <a16:creationId xmlns:a16="http://schemas.microsoft.com/office/drawing/2014/main" id="{FFD0522F-EB64-2E67-D29F-9A055AB50A2A}"/>
              </a:ext>
            </a:extLst>
          </p:cNvPr>
          <p:cNvSpPr/>
          <p:nvPr/>
        </p:nvSpPr>
        <p:spPr>
          <a:xfrm>
            <a:off x="1702308" y="3803143"/>
            <a:ext cx="320802" cy="43154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45E75B-3E29-7FB0-D73E-7D65E0A43DB9}"/>
              </a:ext>
            </a:extLst>
          </p:cNvPr>
          <p:cNvSpPr txBox="1"/>
          <p:nvPr/>
        </p:nvSpPr>
        <p:spPr>
          <a:xfrm>
            <a:off x="3192127" y="2209464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KJT2  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AK</a:t>
            </a:r>
            <a:r>
              <a:rPr lang="en-US" sz="3600" b="1" dirty="0">
                <a:solidFill>
                  <a:schemeClr val="bg1"/>
                </a:solidFill>
              </a:rPr>
              <a:t>7     A63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4EB676-2862-FB56-EFA7-08A30C3A385D}"/>
              </a:ext>
            </a:extLst>
          </p:cNvPr>
          <p:cNvSpPr txBox="1"/>
          <p:nvPr/>
        </p:nvSpPr>
        <p:spPr>
          <a:xfrm>
            <a:off x="3193981" y="2209464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KJT2  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AK</a:t>
            </a:r>
            <a:r>
              <a:rPr lang="en-US" sz="3600" b="1" dirty="0">
                <a:solidFill>
                  <a:schemeClr val="bg1"/>
                </a:solidFill>
              </a:rPr>
              <a:t>7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</a:t>
            </a:r>
            <a:r>
              <a:rPr lang="en-US" sz="3600" b="1" dirty="0">
                <a:solidFill>
                  <a:schemeClr val="bg1"/>
                </a:solidFill>
              </a:rPr>
              <a:t>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K74 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6A6D7A-1E42-ECBB-0FFB-F6A3E527627C}"/>
              </a:ext>
            </a:extLst>
          </p:cNvPr>
          <p:cNvSpPr txBox="1"/>
          <p:nvPr/>
        </p:nvSpPr>
        <p:spPr>
          <a:xfrm>
            <a:off x="3181566" y="534080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Q54      432 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4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A6532 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8044C5C-42A6-ADF8-1C1B-272C71C690F2}"/>
              </a:ext>
            </a:extLst>
          </p:cNvPr>
          <p:cNvSpPr txBox="1"/>
          <p:nvPr/>
        </p:nvSpPr>
        <p:spPr>
          <a:xfrm>
            <a:off x="3190273" y="2209464"/>
            <a:ext cx="5431536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KJT2  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AK</a:t>
            </a:r>
            <a:r>
              <a:rPr lang="en-US" sz="3600" b="1" dirty="0">
                <a:solidFill>
                  <a:schemeClr val="bg1"/>
                </a:solidFill>
              </a:rPr>
              <a:t>7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A</a:t>
            </a:r>
            <a:r>
              <a:rPr lang="en-US" sz="3600" b="1" dirty="0">
                <a:solidFill>
                  <a:schemeClr val="bg1"/>
                </a:solidFill>
              </a:rPr>
              <a:t>63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74 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C7B1C1-5B64-CDAF-536A-EA720027D6E0}"/>
              </a:ext>
            </a:extLst>
          </p:cNvPr>
          <p:cNvSpPr txBox="1"/>
          <p:nvPr/>
        </p:nvSpPr>
        <p:spPr>
          <a:xfrm>
            <a:off x="3184507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Q54      432      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K</a:t>
            </a:r>
            <a:r>
              <a:rPr lang="en-US" sz="3600" b="1" dirty="0">
                <a:solidFill>
                  <a:schemeClr val="bg1"/>
                </a:solidFill>
              </a:rPr>
              <a:t>4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A</a:t>
            </a:r>
            <a:r>
              <a:rPr lang="en-US" sz="3600" b="1" dirty="0">
                <a:solidFill>
                  <a:schemeClr val="bg1"/>
                </a:solidFill>
              </a:rPr>
              <a:t>6532 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05301B1-8524-3640-5EDB-C7DEA98941B3}"/>
              </a:ext>
            </a:extLst>
          </p:cNvPr>
          <p:cNvSpPr txBox="1"/>
          <p:nvPr/>
        </p:nvSpPr>
        <p:spPr>
          <a:xfrm>
            <a:off x="8715647" y="3440609"/>
            <a:ext cx="2533106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Plan: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6 immediate winners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Drive out spade 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Promote 3 winners</a:t>
            </a:r>
          </a:p>
        </p:txBody>
      </p:sp>
    </p:spTree>
    <p:extLst>
      <p:ext uri="{BB962C8B-B14F-4D97-AF65-F5344CB8AC3E}">
        <p14:creationId xmlns:p14="http://schemas.microsoft.com/office/powerpoint/2010/main" val="142731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19" grpId="0"/>
      <p:bldP spid="21" grpId="0"/>
      <p:bldP spid="22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Play in a No Trump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sure winners?   Enough to satisfy the contract?</a:t>
            </a:r>
          </a:p>
          <a:p>
            <a:endParaRPr lang="en-US" dirty="0"/>
          </a:p>
          <a:p>
            <a:r>
              <a:rPr lang="en-US" dirty="0"/>
              <a:t>Where might you find additional winners?</a:t>
            </a:r>
          </a:p>
          <a:p>
            <a:endParaRPr lang="en-US" dirty="0"/>
          </a:p>
          <a:p>
            <a:r>
              <a:rPr lang="en-US" dirty="0"/>
              <a:t>How do the defenders pose a threat?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85B1-4DC2-23DE-A39F-515187DE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816C-B82C-38D8-C2DA-F054BAFC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835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15087</TotalTime>
  <Words>2104</Words>
  <Application>Microsoft Office PowerPoint</Application>
  <PresentationFormat>Widescreen</PresentationFormat>
  <Paragraphs>306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Wingdings</vt:lpstr>
      <vt:lpstr>1_Office Theme</vt:lpstr>
      <vt:lpstr>Basic Beginning Bridge Lesson 2 – Declarer Play</vt:lpstr>
      <vt:lpstr>Objective for Lesson 2</vt:lpstr>
      <vt:lpstr>Declarer Play – Setup</vt:lpstr>
      <vt:lpstr>Plan the Play – No Trump Contract</vt:lpstr>
      <vt:lpstr>Ways of Winning Tricks – High Cards</vt:lpstr>
      <vt:lpstr>Ways of Winning Tricks – Promotion</vt:lpstr>
      <vt:lpstr>Ways of Winning Tricks – Long Suit</vt:lpstr>
      <vt:lpstr>No Trump Contract - Count Your Winners</vt:lpstr>
      <vt:lpstr>Practice – Play in a No Trump Contract</vt:lpstr>
      <vt:lpstr>Plan the Play – Suit Contract</vt:lpstr>
      <vt:lpstr>Ways of Winning Tricks – Ruffing</vt:lpstr>
      <vt:lpstr>When to Plan to Ruff?</vt:lpstr>
      <vt:lpstr>Trumps - To Draw or Not to Draw?</vt:lpstr>
      <vt:lpstr>Suit Contract - Count Your Losers</vt:lpstr>
      <vt:lpstr>Practice – Drawing Trumps Vs. Ruffing</vt:lpstr>
      <vt:lpstr>What Are Finesses?</vt:lpstr>
      <vt:lpstr>Practice – Finesses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170</cp:revision>
  <cp:lastPrinted>2023-05-31T18:09:37Z</cp:lastPrinted>
  <dcterms:created xsi:type="dcterms:W3CDTF">2022-01-11T02:01:08Z</dcterms:created>
  <dcterms:modified xsi:type="dcterms:W3CDTF">2024-03-26T18:13:36Z</dcterms:modified>
</cp:coreProperties>
</file>