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sldIdLst>
    <p:sldId id="256" r:id="rId2"/>
    <p:sldId id="294" r:id="rId3"/>
    <p:sldId id="299" r:id="rId4"/>
    <p:sldId id="298" r:id="rId5"/>
    <p:sldId id="257" r:id="rId6"/>
    <p:sldId id="319" r:id="rId7"/>
    <p:sldId id="320" r:id="rId8"/>
    <p:sldId id="300" r:id="rId9"/>
    <p:sldId id="322" r:id="rId10"/>
    <p:sldId id="261" r:id="rId11"/>
    <p:sldId id="317" r:id="rId12"/>
    <p:sldId id="310" r:id="rId13"/>
    <p:sldId id="259" r:id="rId14"/>
    <p:sldId id="323" r:id="rId15"/>
    <p:sldId id="314" r:id="rId16"/>
    <p:sldId id="324" r:id="rId17"/>
    <p:sldId id="260" r:id="rId18"/>
    <p:sldId id="304" r:id="rId19"/>
  </p:sldIdLst>
  <p:sldSz cx="12192000" cy="6858000"/>
  <p:notesSz cx="7004050" cy="9290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A8DD81C-256B-C6C8-C87E-2EEFFB9F65D9}" name="Carey Gire" initials="CG" userId="651679dd6c04b77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7494"/>
    <a:srgbClr val="E9A3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3" autoAdjust="0"/>
    <p:restoredTop sz="94744" autoAdjust="0"/>
  </p:normalViewPr>
  <p:slideViewPr>
    <p:cSldViewPr snapToGrid="0">
      <p:cViewPr varScale="1">
        <p:scale>
          <a:sx n="68" d="100"/>
          <a:sy n="68" d="100"/>
        </p:scale>
        <p:origin x="45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5088" cy="466115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7341" y="1"/>
            <a:ext cx="3035088" cy="466115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r">
              <a:defRPr sz="1300"/>
            </a:lvl1pPr>
          </a:lstStyle>
          <a:p>
            <a:fld id="{C1B83799-21D7-4BD5-A92E-E2E99806B1CD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5963" y="1160463"/>
            <a:ext cx="5572125" cy="3135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04" tIns="46552" rIns="93104" bIns="4655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405" y="4470836"/>
            <a:ext cx="5603240" cy="3657958"/>
          </a:xfrm>
          <a:prstGeom prst="rect">
            <a:avLst/>
          </a:prstGeom>
        </p:spPr>
        <p:txBody>
          <a:bodyPr vert="horz" lIns="93104" tIns="46552" rIns="93104" bIns="4655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3936"/>
            <a:ext cx="3035088" cy="466115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7341" y="8823936"/>
            <a:ext cx="3035088" cy="466115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r">
              <a:defRPr sz="1300"/>
            </a:lvl1pPr>
          </a:lstStyle>
          <a:p>
            <a:fld id="{FC9912E5-FFB9-414A-B13D-56F68E1B1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10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041">
              <a:defRPr/>
            </a:pPr>
            <a:r>
              <a:rPr lang="en-US" dirty="0"/>
              <a:t>This slide is up when students enter.   Announce the subject of the class and then immediately move to next slide.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5591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041">
              <a:defRPr/>
            </a:pPr>
            <a:r>
              <a:rPr lang="en-US" dirty="0"/>
              <a:t>“Trumps” is the most important concept.  We will discuss the significance of trumps shortly.		5 min</a:t>
            </a:r>
          </a:p>
          <a:p>
            <a:r>
              <a:rPr lang="en-US" dirty="0"/>
              <a:t>Note that “pass” does not stop you from bidding later in the auction.  </a:t>
            </a:r>
          </a:p>
          <a:p>
            <a:r>
              <a:rPr lang="en-US" dirty="0"/>
              <a:t>Suits/NT are in alphabetical order.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5745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Display bidding hierarchy chart.						5 min</a:t>
            </a:r>
          </a:p>
          <a:p>
            <a:r>
              <a:rPr lang="en-US" dirty="0"/>
              <a:t>Emphasize the selection of Declarer as the </a:t>
            </a:r>
            <a:r>
              <a:rPr lang="en-US" u="sng" dirty="0"/>
              <a:t>first</a:t>
            </a:r>
            <a:r>
              <a:rPr lang="en-US" dirty="0"/>
              <a:t> person to bid the suit associated with the final contract. </a:t>
            </a:r>
          </a:p>
          <a:p>
            <a:r>
              <a:rPr lang="en-US" dirty="0"/>
              <a:t>Give an example:  1D – 1H – 1S – pass – 2S – pass – pass – pass.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0122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041">
              <a:defRPr/>
            </a:pPr>
            <a:r>
              <a:rPr lang="en-US" dirty="0"/>
              <a:t>Fake bidding – a) state </a:t>
            </a:r>
            <a:r>
              <a:rPr lang="en-US" dirty="0" err="1"/>
              <a:t>hc</a:t>
            </a:r>
            <a:r>
              <a:rPr lang="en-US" dirty="0"/>
              <a:t> points in each hand; b) highest hand bids 1 in longest suit; c) partner bids 2 in that suit; d) all passes otherwise. 	</a:t>
            </a:r>
          </a:p>
          <a:p>
            <a:pPr defTabSz="931041">
              <a:defRPr/>
            </a:pPr>
            <a:r>
              <a:rPr lang="en-US" dirty="0"/>
              <a:t>Show how bidding leads to a final contract.  Who made the opening bid?  What is the high bid? 		5 min</a:t>
            </a:r>
          </a:p>
          <a:p>
            <a:r>
              <a:rPr lang="en-US" dirty="0"/>
              <a:t>Have students work together to answer the above questions for the hands.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7449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that in the next class I’ll explain why the opening lead is face down. 			5 min</a:t>
            </a:r>
          </a:p>
          <a:p>
            <a:r>
              <a:rPr lang="en-US" dirty="0"/>
              <a:t>Declarer playing both hands – makes Bridge unique and interesting.</a:t>
            </a:r>
          </a:p>
          <a:p>
            <a:r>
              <a:rPr lang="en-US" dirty="0"/>
              <a:t>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3043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the 8 of diamonds is led, who wins the trick?  Who leads to the next trick?  Who wins the 2</a:t>
            </a:r>
            <a:r>
              <a:rPr lang="en-US" baseline="30000" dirty="0"/>
              <a:t>nd</a:t>
            </a:r>
            <a:r>
              <a:rPr lang="en-US" dirty="0"/>
              <a:t> trick?			5 min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+++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+</a:t>
            </a:r>
          </a:p>
          <a:p>
            <a:r>
              <a:rPr lang="en-US" dirty="0"/>
              <a:t>	2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1784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Have students play the hand face up.  Have students work together to evaluate the above questions.	 	5 min </a:t>
            </a:r>
          </a:p>
          <a:p>
            <a:r>
              <a:rPr lang="en-US" dirty="0"/>
              <a:t>Have each student make note of their results on supplied paper (for use as a We/They scoring sheet).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14569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041">
              <a:defRPr/>
            </a:pPr>
            <a:r>
              <a:rPr lang="en-US" dirty="0"/>
              <a:t>Hand out Rubber Bridge Scoring Summary (pre-printed).  Draw a We/They scoring sheet on the board. 			3 min</a:t>
            </a:r>
          </a:p>
          <a:p>
            <a:r>
              <a:rPr lang="en-US" dirty="0"/>
              <a:t>If you bid 2 Hearts and make 9 tricks, you score 2 * 30 = 60 below the line, 1 * 30 = 30 above the line.</a:t>
            </a:r>
          </a:p>
          <a:p>
            <a:r>
              <a:rPr lang="en-US" dirty="0"/>
              <a:t>Many social games involve playing one or more rubbers.  Or Chicago bridge with 4 hands.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957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Any questions?  Give everyone a break and then set up for practice hands.				2 min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47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Divide the players into groups of four at the two ends of each table. 				</a:t>
            </a:r>
            <a:r>
              <a:rPr lang="en-US" dirty="0">
                <a:sym typeface="Wingdings" panose="05000000000000000000" pitchFamily="2" charset="2"/>
              </a:rPr>
              <a:t>3 minutes</a:t>
            </a:r>
          </a:p>
          <a:p>
            <a:r>
              <a:rPr lang="en-US" dirty="0">
                <a:sym typeface="Wingdings" panose="05000000000000000000" pitchFamily="2" charset="2"/>
              </a:rPr>
              <a:t>Approx 20 million people who know how to play bridge in U.S.  More online around the world.</a:t>
            </a:r>
          </a:p>
          <a:p>
            <a:r>
              <a:rPr lang="en-US" dirty="0">
                <a:sym typeface="Wingdings" panose="05000000000000000000" pitchFamily="2" charset="2"/>
              </a:rPr>
              <a:t>I’ll give you a lot of info today – probably make your head spin.  But we will reinforce at each of next 5 lessons.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002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“basic mechanisms of bidding, …” means the 30,000-foot level.  No details.			3 minutes</a:t>
            </a:r>
          </a:p>
          <a:p>
            <a:r>
              <a:rPr lang="en-US" dirty="0"/>
              <a:t>At the end of this class, you’ll be able to “play a game of bridge” – without understanding the details.  </a:t>
            </a:r>
          </a:p>
          <a:p>
            <a:r>
              <a:rPr lang="en-US" dirty="0"/>
              <a:t>But you’ll have infrastructure in place that we’ll fill in during the remaining classes.</a:t>
            </a:r>
          </a:p>
          <a:p>
            <a:r>
              <a:rPr lang="en-US" dirty="0"/>
              <a:t>The class is interactive – hands-on playing, questions, discussion.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5156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Communication is key:  bridge is a team sport.  You will try to plan, but you will make mistakes – inference is tough. .                                     2 minutes</a:t>
            </a:r>
          </a:p>
          <a:p>
            <a:r>
              <a:rPr lang="en-US" dirty="0"/>
              <a:t>Rules of Thumb are not “rules” – they are “usual” ways of bidding/playing.  With experience, you will learn when to bend the rules.</a:t>
            </a:r>
          </a:p>
          <a:p>
            <a:r>
              <a:rPr lang="en-US" dirty="0"/>
              <a:t>The integrity of bridge is key – there are no secret techniques in bridge – all is in the open for all to see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6550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Hand out two new decks to each table (request no shuffling).</a:t>
            </a:r>
          </a:p>
          <a:p>
            <a:r>
              <a:rPr lang="en-US" dirty="0"/>
              <a:t>Ask tables to spread out new decks (without shuffling) for observing.		 		3 min</a:t>
            </a:r>
          </a:p>
          <a:p>
            <a:r>
              <a:rPr lang="en-US" dirty="0"/>
              <a:t>Display the suits diagram.     Display the order of cards diagram.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311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Top-level blueprint – no major details.							2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7948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Have the students at a table cut for partners, shuffle, and deal one hand.  Have them sort their hands,		7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3679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Players evaluate their hands as their </a:t>
            </a:r>
            <a:r>
              <a:rPr lang="en-US" u="sng" dirty="0"/>
              <a:t>first</a:t>
            </a:r>
            <a:r>
              <a:rPr lang="en-US" dirty="0"/>
              <a:t> action for </a:t>
            </a:r>
            <a:r>
              <a:rPr lang="en-US" u="sng" dirty="0"/>
              <a:t>each</a:t>
            </a:r>
            <a:r>
              <a:rPr lang="en-US" dirty="0"/>
              <a:t> hand after sorting. 				3 min</a:t>
            </a:r>
          </a:p>
          <a:p>
            <a:r>
              <a:rPr lang="en-US" dirty="0"/>
              <a:t>What is an </a:t>
            </a:r>
            <a:r>
              <a:rPr lang="en-US" u="sng" dirty="0"/>
              <a:t>average</a:t>
            </a:r>
            <a:r>
              <a:rPr lang="en-US" dirty="0"/>
              <a:t> hand in terms of high card points?  Note that the high card points are approximate – A, K better than Q, J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1172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76D5B8-1559-2BEF-C474-6B54B75F42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8DB2D03-487F-77A2-526C-28275C46D3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94F2A1A-BDF2-C43F-E4D1-E2CB19A08C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310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Have the students evaluate each of their dealt hands and discuss among themselves.  Place the dealt hands to the side. 		3 min</a:t>
            </a:r>
          </a:p>
          <a:p>
            <a:pPr defTabSz="931041"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6F5599-7BD5-51D3-CD27-9150590679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358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E9A3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E57D1-02C3-437B-B06A-248EED13E4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solidFill>
            <a:srgbClr val="387494"/>
          </a:solidFill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5301AA-C5E5-4947-AA02-803C97182B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46347"/>
            <a:ext cx="9144000" cy="1655762"/>
          </a:xfrm>
          <a:solidFill>
            <a:srgbClr val="387494"/>
          </a:solidFill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EB71FF-EABD-41D6-B750-99F8282FD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First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C73926-312E-4E72-B3E7-834C2A684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 7">
            <a:extLst>
              <a:ext uri="{FF2B5EF4-FFF2-40B4-BE49-F238E27FC236}">
                <a16:creationId xmlns:a16="http://schemas.microsoft.com/office/drawing/2014/main" id="{CE027BCA-CA66-7772-DBD8-542C1E10A21E}"/>
              </a:ext>
            </a:extLst>
          </p:cNvPr>
          <p:cNvSpPr txBox="1">
            <a:spLocks/>
          </p:cNvSpPr>
          <p:nvPr userDrawn="1"/>
        </p:nvSpPr>
        <p:spPr>
          <a:xfrm>
            <a:off x="834613" y="6350971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Creative Commons license: BY-SA 4.0</a:t>
            </a:r>
          </a:p>
        </p:txBody>
      </p:sp>
    </p:spTree>
    <p:extLst>
      <p:ext uri="{BB962C8B-B14F-4D97-AF65-F5344CB8AC3E}">
        <p14:creationId xmlns:p14="http://schemas.microsoft.com/office/powerpoint/2010/main" val="1484375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087F9-DC0A-4010-814D-08F0BDFF1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09565E-74C3-43E3-9990-901F13347A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BD84E-2A5C-4A44-9294-EA3223258E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6/17/2023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0AE9A-D2F4-414F-9F02-5FFAB6AF4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First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279814-9428-48A2-B092-29DDF8600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572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B81439-3BEC-45F3-B8F6-BDA1C5F011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EC5220-E5AD-47BA-8442-DEE76BC35B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50217C-10DA-47E5-8295-C5DDEAA3B5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6/17/2023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90F27E-926F-48C4-A8F5-B8C1C5ACA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First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D3204-7A67-4383-960A-33654FCA4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954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1222B-C633-44D4-B5C1-72550C4C7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E9A5E-92B8-465B-9619-BC8891255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106CB7-D26A-ED9E-FB05-4164723AD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First Lesson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9621DB-A1FF-F9F9-BAE2-BEDA446B9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ooter Placeholder 7">
            <a:extLst>
              <a:ext uri="{FF2B5EF4-FFF2-40B4-BE49-F238E27FC236}">
                <a16:creationId xmlns:a16="http://schemas.microsoft.com/office/drawing/2014/main" id="{7135875F-E2F7-5D78-D045-C99AF07CD3C0}"/>
              </a:ext>
            </a:extLst>
          </p:cNvPr>
          <p:cNvSpPr txBox="1">
            <a:spLocks/>
          </p:cNvSpPr>
          <p:nvPr userDrawn="1"/>
        </p:nvSpPr>
        <p:spPr>
          <a:xfrm>
            <a:off x="834613" y="6350971"/>
            <a:ext cx="2564803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Creative Commons BY-NC-SA 4.0</a:t>
            </a:r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1BC705EA-916C-1A4A-3E55-951E09117484}"/>
              </a:ext>
            </a:extLst>
          </p:cNvPr>
          <p:cNvSpPr txBox="1">
            <a:spLocks/>
          </p:cNvSpPr>
          <p:nvPr userDrawn="1"/>
        </p:nvSpPr>
        <p:spPr>
          <a:xfrm>
            <a:off x="834613" y="6350971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Creative Commons license: BY-SA 4.0</a:t>
            </a:r>
          </a:p>
        </p:txBody>
      </p:sp>
    </p:spTree>
    <p:extLst>
      <p:ext uri="{BB962C8B-B14F-4D97-AF65-F5344CB8AC3E}">
        <p14:creationId xmlns:p14="http://schemas.microsoft.com/office/powerpoint/2010/main" val="3591587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18634-B148-4F79-B454-2AAABEA93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007078-FEE3-4ED8-9863-4E78DCA6F3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1437F9-1810-4FCE-85EA-8363F1429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First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8D382A-3123-477A-BE8D-561F3142C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808FA2D2-A101-44E1-33A1-791AC9AD5288}"/>
              </a:ext>
            </a:extLst>
          </p:cNvPr>
          <p:cNvSpPr txBox="1">
            <a:spLocks/>
          </p:cNvSpPr>
          <p:nvPr userDrawn="1"/>
        </p:nvSpPr>
        <p:spPr>
          <a:xfrm>
            <a:off x="834613" y="6350971"/>
            <a:ext cx="2564803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Creative Commons BY-NC-SA 4.0</a:t>
            </a:r>
          </a:p>
        </p:txBody>
      </p:sp>
      <p:sp>
        <p:nvSpPr>
          <p:cNvPr id="4" name="Footer Placeholder 7">
            <a:extLst>
              <a:ext uri="{FF2B5EF4-FFF2-40B4-BE49-F238E27FC236}">
                <a16:creationId xmlns:a16="http://schemas.microsoft.com/office/drawing/2014/main" id="{FF45DBE6-27C4-C0B3-0FCE-B9395D600002}"/>
              </a:ext>
            </a:extLst>
          </p:cNvPr>
          <p:cNvSpPr txBox="1">
            <a:spLocks/>
          </p:cNvSpPr>
          <p:nvPr userDrawn="1"/>
        </p:nvSpPr>
        <p:spPr>
          <a:xfrm>
            <a:off x="834613" y="6350971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Creative Commons license: BY-NC-SA 4.0</a:t>
            </a:r>
          </a:p>
        </p:txBody>
      </p:sp>
    </p:spTree>
    <p:extLst>
      <p:ext uri="{BB962C8B-B14F-4D97-AF65-F5344CB8AC3E}">
        <p14:creationId xmlns:p14="http://schemas.microsoft.com/office/powerpoint/2010/main" val="1238645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87F48-57E0-444B-9BD9-0E0BBBAEB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886406-4606-4418-900B-ADC9223CF6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5DB8BB-DB46-46BE-9CA3-344A7F565E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A97D2E-8FD3-4232-B091-89514F3C474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6/17/2023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CB34C0-B751-48BF-9121-51AC92912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First Lesson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A38EDD-C50F-48E3-9E25-1ABBEE1EF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196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74ACF-319C-4557-A9F7-89B716F9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800671-250E-48B7-93F6-F215117694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DA0A12-5EEC-4682-AE77-4C6D373C1F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56BEB2-CDF5-410D-945B-3AEA4BF47E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99961C-7839-4706-9AB2-E5BACFA6C8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1FB535-2366-48B2-A3B4-C9D873F79C9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6/17/2023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9B5247-3F90-4061-96BD-2A59C00BC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First Lesson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D6BC9C-FDF4-4F76-B539-2FCCB9A35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882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D7DAA-0751-4337-BC2D-9F55A4C35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42CC58-ABCC-49E7-A3F3-6392F98E2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42002"/>
            <a:ext cx="4114800" cy="365125"/>
          </a:xfrm>
        </p:spPr>
        <p:txBody>
          <a:bodyPr/>
          <a:lstStyle/>
          <a:p>
            <a:r>
              <a:rPr lang="en-US"/>
              <a:t>First Lesson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485DF1-C78C-4910-8A62-AD1D03D4B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42002"/>
            <a:ext cx="2743200" cy="365125"/>
          </a:xfrm>
        </p:spPr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B15032A5-5D15-2946-6D23-8F6A5E04FD44}"/>
              </a:ext>
            </a:extLst>
          </p:cNvPr>
          <p:cNvSpPr txBox="1">
            <a:spLocks/>
          </p:cNvSpPr>
          <p:nvPr userDrawn="1"/>
        </p:nvSpPr>
        <p:spPr>
          <a:xfrm>
            <a:off x="847162" y="6342002"/>
            <a:ext cx="2564803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Creative Commons BY-SA 4.0</a:t>
            </a:r>
          </a:p>
        </p:txBody>
      </p:sp>
    </p:spTree>
    <p:extLst>
      <p:ext uri="{BB962C8B-B14F-4D97-AF65-F5344CB8AC3E}">
        <p14:creationId xmlns:p14="http://schemas.microsoft.com/office/powerpoint/2010/main" val="2361824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EB1164-90F2-4FEB-9A9B-4AA88D933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First Lesson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D2A90F-A9A3-42C9-9A2C-E2F04F0E5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ooter Placeholder 7">
            <a:extLst>
              <a:ext uri="{FF2B5EF4-FFF2-40B4-BE49-F238E27FC236}">
                <a16:creationId xmlns:a16="http://schemas.microsoft.com/office/drawing/2014/main" id="{8C9182F1-4540-02A3-635C-E0AD4D9DA405}"/>
              </a:ext>
            </a:extLst>
          </p:cNvPr>
          <p:cNvSpPr txBox="1">
            <a:spLocks/>
          </p:cNvSpPr>
          <p:nvPr userDrawn="1"/>
        </p:nvSpPr>
        <p:spPr>
          <a:xfrm>
            <a:off x="834613" y="6350971"/>
            <a:ext cx="2564803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Creative Commons BY-SA 4.0</a:t>
            </a:r>
          </a:p>
        </p:txBody>
      </p:sp>
    </p:spTree>
    <p:extLst>
      <p:ext uri="{BB962C8B-B14F-4D97-AF65-F5344CB8AC3E}">
        <p14:creationId xmlns:p14="http://schemas.microsoft.com/office/powerpoint/2010/main" val="2460782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8B087-E0DF-4FCD-BA11-33BC46A37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F840D-6246-46F8-A937-367E66FE6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8ED18B-F62C-4233-81B4-5CABC5A0E6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750D85-C688-419A-A4A6-82E15A7A54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6/17/2023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9A74AF-387D-4EE8-9F3E-D1C5D3F19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First Lesson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800E37-DC22-4369-A58E-4644D23EC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162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5C059-24AD-47E4-9F07-7EF9B19F9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7F1A35-AAF5-47CA-99D4-510E94DCE7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6EBC24-8382-41A3-A405-AB95286470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41F0BE-BB68-4226-9422-DA5E0C1246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6/17/2023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8A0895-A954-4172-B410-CAF41364C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First Lesson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1D5BB0-32B5-49A0-8ADA-FD4F473A7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833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A3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C0F126-5BB8-467E-A2BE-42A0197FD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20E540-B31E-40DB-89E3-57494D9F8D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A9D86-528B-4241-BFDD-B2ADB1E3BB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First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9CD775-C96B-43A1-8BF2-1260A60407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5A34CDA-4E2D-486B-BFDA-4CE76E3C0E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ooter Placeholder 7">
            <a:extLst>
              <a:ext uri="{FF2B5EF4-FFF2-40B4-BE49-F238E27FC236}">
                <a16:creationId xmlns:a16="http://schemas.microsoft.com/office/drawing/2014/main" id="{4A80FD6A-034A-52CD-BE8D-2CEC03B42354}"/>
              </a:ext>
            </a:extLst>
          </p:cNvPr>
          <p:cNvSpPr txBox="1">
            <a:spLocks/>
          </p:cNvSpPr>
          <p:nvPr userDrawn="1"/>
        </p:nvSpPr>
        <p:spPr>
          <a:xfrm>
            <a:off x="834613" y="6350971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Creative Commons license: BY-SA 4.0</a:t>
            </a:r>
          </a:p>
        </p:txBody>
      </p:sp>
    </p:spTree>
    <p:extLst>
      <p:ext uri="{BB962C8B-B14F-4D97-AF65-F5344CB8AC3E}">
        <p14:creationId xmlns:p14="http://schemas.microsoft.com/office/powerpoint/2010/main" val="273443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F1053-FF96-4477-9E3A-1DD9CF8E99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Basic Beginning Bridge</a:t>
            </a:r>
            <a:br>
              <a:rPr lang="en-US" dirty="0"/>
            </a:br>
            <a:r>
              <a:rPr lang="en-US" sz="4800" dirty="0"/>
              <a:t>Lesson 1 – Bridge Fundamentals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74377F-EB55-4AB5-9179-9DCE5442C5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More information:  https://bridge.careytutor.com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658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300ED-7ECA-490E-A4EF-C3586088E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Bidding Basics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A74C6-2A2E-4D0C-A7D7-7EF428898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Each contract bid consists of a </a:t>
            </a:r>
            <a:r>
              <a:rPr lang="en-US" u="sng" dirty="0"/>
              <a:t>number</a:t>
            </a:r>
            <a:r>
              <a:rPr lang="en-US" dirty="0"/>
              <a:t> and a proposed </a:t>
            </a:r>
            <a:r>
              <a:rPr lang="en-US" u="sng" dirty="0"/>
              <a:t>trump suit</a:t>
            </a:r>
            <a:r>
              <a:rPr lang="en-US" b="1" dirty="0"/>
              <a:t> </a:t>
            </a:r>
            <a:r>
              <a:rPr lang="en-US" dirty="0"/>
              <a:t>(or </a:t>
            </a:r>
            <a:r>
              <a:rPr lang="en-US" b="1" dirty="0"/>
              <a:t>No Trump</a:t>
            </a:r>
            <a:r>
              <a:rPr lang="en-US" dirty="0"/>
              <a:t>)</a:t>
            </a:r>
            <a:r>
              <a:rPr lang="en-US" b="1" dirty="0"/>
              <a:t> </a:t>
            </a:r>
          </a:p>
          <a:p>
            <a:pPr lvl="1"/>
            <a:r>
              <a:rPr lang="en-US" dirty="0"/>
              <a:t>If a suit is bid, that suit is suggested as </a:t>
            </a:r>
            <a:r>
              <a:rPr lang="en-US" b="1" dirty="0"/>
              <a:t>trumps </a:t>
            </a:r>
            <a:r>
              <a:rPr lang="en-US" dirty="0"/>
              <a:t>– the most powerful suit.</a:t>
            </a:r>
          </a:p>
          <a:p>
            <a:pPr lvl="1"/>
            <a:r>
              <a:rPr lang="en-US" dirty="0"/>
              <a:t>If No Trump is bid, then all suits are of equal power.</a:t>
            </a:r>
          </a:p>
          <a:p>
            <a:pPr lvl="1"/>
            <a:r>
              <a:rPr lang="en-US" dirty="0"/>
              <a:t>You may also </a:t>
            </a:r>
            <a:r>
              <a:rPr lang="en-US" b="1" dirty="0"/>
              <a:t>Pass … </a:t>
            </a:r>
            <a:r>
              <a:rPr lang="en-US" dirty="0"/>
              <a:t>or Double or Redouble.</a:t>
            </a:r>
          </a:p>
          <a:p>
            <a:endParaRPr lang="en-US" dirty="0"/>
          </a:p>
          <a:p>
            <a:r>
              <a:rPr lang="en-US" dirty="0"/>
              <a:t>Contract bids are “in excess of 6”</a:t>
            </a:r>
          </a:p>
          <a:p>
            <a:pPr lvl="1"/>
            <a:r>
              <a:rPr lang="en-US" dirty="0"/>
              <a:t>Example:  3 Hearts bid </a:t>
            </a:r>
            <a:r>
              <a:rPr lang="en-US" dirty="0">
                <a:sym typeface="Wingdings" panose="05000000000000000000" pitchFamily="2" charset="2"/>
              </a:rPr>
              <a:t> goal of taking 6 + 3 = 9 </a:t>
            </a:r>
            <a:r>
              <a:rPr lang="en-US" b="1" dirty="0">
                <a:sym typeface="Wingdings" panose="05000000000000000000" pitchFamily="2" charset="2"/>
              </a:rPr>
              <a:t>tricks</a:t>
            </a:r>
            <a:r>
              <a:rPr lang="en-US" dirty="0">
                <a:sym typeface="Wingdings" panose="05000000000000000000" pitchFamily="2" charset="2"/>
              </a:rPr>
              <a:t> with Hearts as </a:t>
            </a:r>
            <a:r>
              <a:rPr lang="en-US" b="1" dirty="0">
                <a:sym typeface="Wingdings" panose="05000000000000000000" pitchFamily="2" charset="2"/>
              </a:rPr>
              <a:t>trumps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Order of suits (Clubs </a:t>
            </a:r>
            <a:r>
              <a:rPr lang="en-US" dirty="0">
                <a:sym typeface="Wingdings" panose="05000000000000000000" pitchFamily="2" charset="2"/>
              </a:rPr>
              <a:t> Diamonds  Hearts  Spades  NT)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253AEE-BDB9-207D-E731-3E8A25A56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F56ABC-6B63-4AE6-808D-8FF7CAFCA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First Lesson</a:t>
            </a:r>
          </a:p>
        </p:txBody>
      </p:sp>
    </p:spTree>
    <p:extLst>
      <p:ext uri="{BB962C8B-B14F-4D97-AF65-F5344CB8AC3E}">
        <p14:creationId xmlns:p14="http://schemas.microsoft.com/office/powerpoint/2010/main" val="17198930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300ED-7ECA-490E-A4EF-C3586088E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Bidding Basics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A74C6-2A2E-4D0C-A7D7-7EF428898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</a:t>
            </a:r>
            <a:r>
              <a:rPr lang="en-US" b="1" dirty="0"/>
              <a:t>Dealer</a:t>
            </a:r>
            <a:r>
              <a:rPr lang="en-US" dirty="0"/>
              <a:t> makes the first bid and subsequent bidding proceeds in a clockwise direction (to the left).</a:t>
            </a:r>
          </a:p>
          <a:p>
            <a:pPr lvl="1"/>
            <a:r>
              <a:rPr lang="en-US" dirty="0"/>
              <a:t>The first bid is called the </a:t>
            </a:r>
            <a:r>
              <a:rPr lang="en-US" b="1" dirty="0"/>
              <a:t>opening bid.</a:t>
            </a:r>
            <a:endParaRPr lang="en-US" dirty="0"/>
          </a:p>
          <a:p>
            <a:pPr lvl="1"/>
            <a:r>
              <a:rPr lang="en-US" dirty="0"/>
              <a:t>Each bid must be </a:t>
            </a:r>
            <a:r>
              <a:rPr lang="en-US" u="sng" dirty="0"/>
              <a:t>higher</a:t>
            </a:r>
            <a:r>
              <a:rPr lang="en-US" dirty="0"/>
              <a:t> than any preceding bid.</a:t>
            </a:r>
          </a:p>
          <a:p>
            <a:endParaRPr lang="en-US" dirty="0"/>
          </a:p>
          <a:p>
            <a:r>
              <a:rPr lang="en-US" dirty="0"/>
              <a:t>Each player has an opportunity to bid at least once.</a:t>
            </a:r>
          </a:p>
          <a:p>
            <a:pPr lvl="1"/>
            <a:r>
              <a:rPr lang="en-US" dirty="0"/>
              <a:t>After the opening bid, bidding is closed after </a:t>
            </a:r>
            <a:r>
              <a:rPr lang="en-US" u="sng" dirty="0"/>
              <a:t>three consecutive passes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last bid made (</a:t>
            </a:r>
            <a:r>
              <a:rPr lang="en-US" b="1" dirty="0"/>
              <a:t>high bid</a:t>
            </a:r>
            <a:r>
              <a:rPr lang="en-US" dirty="0"/>
              <a:t>) determines the </a:t>
            </a:r>
            <a:r>
              <a:rPr lang="en-US" b="1" dirty="0"/>
              <a:t>contract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</a:t>
            </a:r>
            <a:r>
              <a:rPr lang="en-US" u="sng" dirty="0"/>
              <a:t>first</a:t>
            </a:r>
            <a:r>
              <a:rPr lang="en-US" dirty="0"/>
              <a:t> person on the high-bidding team to bid the contract suit (or No Trump) is the </a:t>
            </a:r>
            <a:r>
              <a:rPr lang="en-US" b="1" dirty="0"/>
              <a:t>Declarer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hand of the Declarer’s partner becomes the </a:t>
            </a:r>
            <a:r>
              <a:rPr lang="en-US" b="1" dirty="0"/>
              <a:t>Dummy</a:t>
            </a:r>
            <a:r>
              <a:rPr lang="en-US" dirty="0"/>
              <a:t>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253AEE-BDB9-207D-E731-3E8A25A56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F56ABC-6B63-4AE6-808D-8FF7CAFCA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First Lesson</a:t>
            </a:r>
          </a:p>
        </p:txBody>
      </p:sp>
    </p:spTree>
    <p:extLst>
      <p:ext uri="{BB962C8B-B14F-4D97-AF65-F5344CB8AC3E}">
        <p14:creationId xmlns:p14="http://schemas.microsoft.com/office/powerpoint/2010/main" val="42894951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193BA-4115-6F37-4B20-EA3C27AE0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– Bidding Basics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4EA1E0-81DC-0908-0C60-377CF7B64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many high card points in each hand?</a:t>
            </a:r>
          </a:p>
          <a:p>
            <a:endParaRPr lang="en-US" dirty="0"/>
          </a:p>
          <a:p>
            <a:r>
              <a:rPr lang="en-US" dirty="0"/>
              <a:t>Which hand will be Declarer?  Which hand will be Dummy?</a:t>
            </a:r>
          </a:p>
          <a:p>
            <a:endParaRPr lang="en-US" dirty="0"/>
          </a:p>
          <a:p>
            <a:r>
              <a:rPr lang="en-US" dirty="0"/>
              <a:t>How many tricks has Declarer promised to take?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What was the final contract? 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B285B1-4DC2-23DE-A39F-515187DE9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First Lesson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EF7D02-CF4E-8BD7-EE2F-4BB7E0BCA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7922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300ED-7ECA-490E-A4EF-C3586088E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Playing Basics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A74C6-2A2E-4D0C-A7D7-7EF428898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</a:t>
            </a:r>
            <a:r>
              <a:rPr lang="en-US" b="1" dirty="0"/>
              <a:t>trick</a:t>
            </a:r>
            <a:r>
              <a:rPr lang="en-US" dirty="0"/>
              <a:t> is a set of 4 cards, one card played from each hand</a:t>
            </a:r>
          </a:p>
          <a:p>
            <a:pPr lvl="1"/>
            <a:r>
              <a:rPr lang="en-US" dirty="0"/>
              <a:t>All players must play a card from the </a:t>
            </a:r>
            <a:r>
              <a:rPr lang="en-US" u="sng" dirty="0"/>
              <a:t>led</a:t>
            </a:r>
            <a:r>
              <a:rPr lang="en-US" dirty="0"/>
              <a:t> suit.</a:t>
            </a:r>
          </a:p>
          <a:p>
            <a:pPr lvl="1"/>
            <a:r>
              <a:rPr lang="en-US" dirty="0"/>
              <a:t>If they have none, they may play </a:t>
            </a:r>
            <a:r>
              <a:rPr lang="en-US" u="sng" dirty="0"/>
              <a:t>any</a:t>
            </a:r>
            <a:r>
              <a:rPr lang="en-US" dirty="0"/>
              <a:t> card.</a:t>
            </a:r>
          </a:p>
          <a:p>
            <a:endParaRPr lang="en-US" dirty="0"/>
          </a:p>
          <a:p>
            <a:r>
              <a:rPr lang="en-US" dirty="0"/>
              <a:t>The player to the left of the Declarer makes the </a:t>
            </a:r>
            <a:r>
              <a:rPr lang="en-US" b="1" dirty="0"/>
              <a:t>opening lead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Make the lead face down before exposing.</a:t>
            </a:r>
          </a:p>
          <a:p>
            <a:endParaRPr lang="en-US" dirty="0"/>
          </a:p>
          <a:p>
            <a:r>
              <a:rPr lang="en-US" dirty="0"/>
              <a:t>After the opening lead, partner places the Dummy hand face up.</a:t>
            </a:r>
          </a:p>
          <a:p>
            <a:pPr lvl="1"/>
            <a:r>
              <a:rPr lang="en-US" dirty="0"/>
              <a:t>The Declarer plays the Dummy hand.  The Declarer’s partner is mostly silent.</a:t>
            </a:r>
          </a:p>
          <a:p>
            <a:pPr lvl="1"/>
            <a:r>
              <a:rPr lang="en-US" dirty="0"/>
              <a:t>Play proceeds </a:t>
            </a:r>
            <a:r>
              <a:rPr lang="en-US" u="sng" dirty="0"/>
              <a:t>clockwise</a:t>
            </a:r>
            <a:r>
              <a:rPr lang="en-US" dirty="0"/>
              <a:t> (to the left) until four cards are played.</a:t>
            </a:r>
          </a:p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C5290A-4066-9B46-D866-68F37B690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258C70D4-B5B9-36EE-A556-6C05A16A5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First Lesson</a:t>
            </a:r>
          </a:p>
        </p:txBody>
      </p:sp>
    </p:spTree>
    <p:extLst>
      <p:ext uri="{BB962C8B-B14F-4D97-AF65-F5344CB8AC3E}">
        <p14:creationId xmlns:p14="http://schemas.microsoft.com/office/powerpoint/2010/main" val="31611776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300ED-7ECA-490E-A4EF-C3586088E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Wins the Trick?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A74C6-2A2E-4D0C-A7D7-7EF428898F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6008" y="1821497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</a:t>
            </a:r>
            <a:r>
              <a:rPr lang="en-US" u="sng" dirty="0"/>
              <a:t>highest trump</a:t>
            </a:r>
            <a:r>
              <a:rPr lang="en-US" dirty="0"/>
              <a:t> in the trick wins.  If there are no trumps in the trick, the highest card of the </a:t>
            </a:r>
            <a:r>
              <a:rPr lang="en-US" u="sng" dirty="0"/>
              <a:t>suit led</a:t>
            </a:r>
            <a:r>
              <a:rPr lang="en-US" dirty="0"/>
              <a:t> wins.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u="sng" dirty="0"/>
              <a:t>winner</a:t>
            </a:r>
            <a:r>
              <a:rPr lang="en-US" dirty="0"/>
              <a:t> of the trick leads to the </a:t>
            </a:r>
            <a:r>
              <a:rPr lang="en-US" u="sng" dirty="0"/>
              <a:t>next</a:t>
            </a:r>
            <a:r>
              <a:rPr lang="en-US" dirty="0"/>
              <a:t> trick.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18495B8-72F4-A25B-4B3E-B85CCA14C4FD}"/>
              </a:ext>
            </a:extLst>
          </p:cNvPr>
          <p:cNvSpPr/>
          <p:nvPr/>
        </p:nvSpPr>
        <p:spPr>
          <a:xfrm>
            <a:off x="8469630" y="3669792"/>
            <a:ext cx="633984" cy="966216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3 ♣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3B84A3A3-5D6C-9569-22DC-6F573C5B2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2AFBE4C4-E5BD-FD45-BB4E-EC5C05806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First Lesson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EA839B06-7713-DB35-B368-21EF94D4963A}"/>
              </a:ext>
            </a:extLst>
          </p:cNvPr>
          <p:cNvGrpSpPr/>
          <p:nvPr/>
        </p:nvGrpSpPr>
        <p:grpSpPr>
          <a:xfrm>
            <a:off x="3461766" y="3669792"/>
            <a:ext cx="633984" cy="966216"/>
            <a:chOff x="2993136" y="3864864"/>
            <a:chExt cx="633984" cy="966216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22137E86-D695-CAC7-2F30-AFC6836AA070}"/>
                </a:ext>
              </a:extLst>
            </p:cNvPr>
            <p:cNvSpPr/>
            <p:nvPr/>
          </p:nvSpPr>
          <p:spPr>
            <a:xfrm>
              <a:off x="2993136" y="3864864"/>
              <a:ext cx="633984" cy="966216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b="1" dirty="0">
                  <a:solidFill>
                    <a:schemeClr val="tx1"/>
                  </a:solidFill>
                </a:rPr>
                <a:t>8</a:t>
              </a:r>
              <a:r>
                <a:rPr lang="en-US" b="1" dirty="0">
                  <a:solidFill>
                    <a:schemeClr val="accent1"/>
                  </a:solidFill>
                </a:rPr>
                <a:t> </a:t>
              </a:r>
            </a:p>
          </p:txBody>
        </p:sp>
        <p:sp>
          <p:nvSpPr>
            <p:cNvPr id="15" name="Diamond 14">
              <a:extLst>
                <a:ext uri="{FF2B5EF4-FFF2-40B4-BE49-F238E27FC236}">
                  <a16:creationId xmlns:a16="http://schemas.microsoft.com/office/drawing/2014/main" id="{B89F3DBF-1158-669C-D586-5924B4D05A7E}"/>
                </a:ext>
              </a:extLst>
            </p:cNvPr>
            <p:cNvSpPr/>
            <p:nvPr/>
          </p:nvSpPr>
          <p:spPr>
            <a:xfrm>
              <a:off x="3267456" y="4230624"/>
              <a:ext cx="243840" cy="222503"/>
            </a:xfrm>
            <a:prstGeom prst="diamond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4E0A1B9-A7C1-3FA5-927B-9960038FFFF1}"/>
              </a:ext>
            </a:extLst>
          </p:cNvPr>
          <p:cNvGrpSpPr/>
          <p:nvPr/>
        </p:nvGrpSpPr>
        <p:grpSpPr>
          <a:xfrm>
            <a:off x="7680198" y="3669792"/>
            <a:ext cx="633984" cy="966216"/>
            <a:chOff x="7162800" y="3864864"/>
            <a:chExt cx="633984" cy="966216"/>
          </a:xfrm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E7C151F1-5DD5-AE1E-C3B9-5ED7071CA1F5}"/>
                </a:ext>
              </a:extLst>
            </p:cNvPr>
            <p:cNvSpPr/>
            <p:nvPr/>
          </p:nvSpPr>
          <p:spPr>
            <a:xfrm>
              <a:off x="7162800" y="3864864"/>
              <a:ext cx="633984" cy="966216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 dirty="0">
                  <a:solidFill>
                    <a:schemeClr val="tx1"/>
                  </a:solidFill>
                </a:rPr>
                <a:t>Q</a:t>
              </a:r>
              <a:endParaRPr lang="en-US" b="1" dirty="0">
                <a:solidFill>
                  <a:schemeClr val="accent1"/>
                </a:solidFill>
              </a:endParaRPr>
            </a:p>
          </p:txBody>
        </p:sp>
        <p:sp>
          <p:nvSpPr>
            <p:cNvPr id="16" name="Diamond 15">
              <a:extLst>
                <a:ext uri="{FF2B5EF4-FFF2-40B4-BE49-F238E27FC236}">
                  <a16:creationId xmlns:a16="http://schemas.microsoft.com/office/drawing/2014/main" id="{3F978B1F-E11D-FFE2-F856-68629FFE4235}"/>
                </a:ext>
              </a:extLst>
            </p:cNvPr>
            <p:cNvSpPr/>
            <p:nvPr/>
          </p:nvSpPr>
          <p:spPr>
            <a:xfrm>
              <a:off x="7479792" y="4248912"/>
              <a:ext cx="243840" cy="222503"/>
            </a:xfrm>
            <a:prstGeom prst="diamond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11701503-1AE6-3F1A-C79A-7E3D7C85A805}"/>
              </a:ext>
            </a:extLst>
          </p:cNvPr>
          <p:cNvSpPr/>
          <p:nvPr/>
        </p:nvSpPr>
        <p:spPr>
          <a:xfrm>
            <a:off x="6025134" y="2651760"/>
            <a:ext cx="633984" cy="966216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8 ♣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32A45645-6C7A-5985-14D4-061D0BBFAC92}"/>
              </a:ext>
            </a:extLst>
          </p:cNvPr>
          <p:cNvGrpSpPr/>
          <p:nvPr/>
        </p:nvGrpSpPr>
        <p:grpSpPr>
          <a:xfrm>
            <a:off x="5235702" y="2651760"/>
            <a:ext cx="633984" cy="966216"/>
            <a:chOff x="7162800" y="3864864"/>
            <a:chExt cx="633984" cy="966216"/>
          </a:xfrm>
        </p:grpSpPr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A662BD90-B78F-1C8D-E580-844F1897202F}"/>
                </a:ext>
              </a:extLst>
            </p:cNvPr>
            <p:cNvSpPr/>
            <p:nvPr/>
          </p:nvSpPr>
          <p:spPr>
            <a:xfrm>
              <a:off x="7162800" y="3864864"/>
              <a:ext cx="633984" cy="966216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 dirty="0">
                  <a:solidFill>
                    <a:schemeClr val="tx1"/>
                  </a:solidFill>
                </a:rPr>
                <a:t>K</a:t>
              </a:r>
              <a:endParaRPr lang="en-US" b="1" dirty="0">
                <a:solidFill>
                  <a:schemeClr val="accent1"/>
                </a:solidFill>
              </a:endParaRPr>
            </a:p>
          </p:txBody>
        </p:sp>
        <p:sp>
          <p:nvSpPr>
            <p:cNvPr id="22" name="Diamond 21">
              <a:extLst>
                <a:ext uri="{FF2B5EF4-FFF2-40B4-BE49-F238E27FC236}">
                  <a16:creationId xmlns:a16="http://schemas.microsoft.com/office/drawing/2014/main" id="{0509B981-D50F-E28E-9241-98DB40FD7996}"/>
                </a:ext>
              </a:extLst>
            </p:cNvPr>
            <p:cNvSpPr/>
            <p:nvPr/>
          </p:nvSpPr>
          <p:spPr>
            <a:xfrm>
              <a:off x="7479792" y="4248912"/>
              <a:ext cx="243840" cy="222503"/>
            </a:xfrm>
            <a:prstGeom prst="diamond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EAAD787D-1100-489E-899D-E8DD4D5293D8}"/>
              </a:ext>
            </a:extLst>
          </p:cNvPr>
          <p:cNvSpPr/>
          <p:nvPr/>
        </p:nvSpPr>
        <p:spPr>
          <a:xfrm>
            <a:off x="6031230" y="4754880"/>
            <a:ext cx="633984" cy="966216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A ♣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BD20E841-9D7D-589B-4015-C50C9A466547}"/>
              </a:ext>
            </a:extLst>
          </p:cNvPr>
          <p:cNvSpPr/>
          <p:nvPr/>
        </p:nvSpPr>
        <p:spPr>
          <a:xfrm>
            <a:off x="5241798" y="4754880"/>
            <a:ext cx="633984" cy="966216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A</a:t>
            </a:r>
            <a:r>
              <a:rPr lang="en-US" sz="1800" b="1" dirty="0">
                <a:solidFill>
                  <a:schemeClr val="tx1"/>
                </a:solidFill>
              </a:rPr>
              <a:t> ♠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7A59CCB-74B3-BA91-30E4-8D38B2887A7A}"/>
              </a:ext>
            </a:extLst>
          </p:cNvPr>
          <p:cNvSpPr txBox="1"/>
          <p:nvPr/>
        </p:nvSpPr>
        <p:spPr>
          <a:xfrm>
            <a:off x="8342376" y="2539090"/>
            <a:ext cx="2910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2800" b="1" i="1" dirty="0">
                <a:solidFill>
                  <a:schemeClr val="bg1"/>
                </a:solidFill>
              </a:rPr>
              <a:t>4 Hearts Contract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25C5A5F0-0052-922D-B36A-A4B6CBB0CE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7294" y="2616281"/>
            <a:ext cx="633984" cy="100169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6518B31-8913-407C-BA10-B08C7345BB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7564" y="3669792"/>
            <a:ext cx="633984" cy="100169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33D10B1-0865-4723-B677-CF00284AB8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8392" y="4997744"/>
            <a:ext cx="633984" cy="100169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52157E3-567C-CD06-310E-1968E2B030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9878" y="3606546"/>
            <a:ext cx="633984" cy="100169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4D91B25-3386-650B-D0C9-F9F5DF014F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940302" y="2593190"/>
            <a:ext cx="633984" cy="100169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703D8CDE-903B-1492-E262-E2D03D23F3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9910572" y="3664243"/>
            <a:ext cx="633984" cy="1001695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9954CCAC-7A21-65A4-CEF3-3E19CB1770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8025384" y="4997744"/>
            <a:ext cx="633984" cy="1001695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9448556A-192F-35DF-B230-C6F6296E89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602271" y="3649766"/>
            <a:ext cx="633984" cy="1001695"/>
          </a:xfrm>
          <a:prstGeom prst="rect">
            <a:avLst/>
          </a:prstGeom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id="{009FF647-5654-CE2D-B1AF-90F3CC357756}"/>
              </a:ext>
            </a:extLst>
          </p:cNvPr>
          <p:cNvGrpSpPr/>
          <p:nvPr/>
        </p:nvGrpSpPr>
        <p:grpSpPr>
          <a:xfrm>
            <a:off x="2687574" y="3669792"/>
            <a:ext cx="633984" cy="966216"/>
            <a:chOff x="2687574" y="3669792"/>
            <a:chExt cx="633984" cy="966216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5ED767FD-178D-FFFB-518D-DE74C32397A4}"/>
                </a:ext>
              </a:extLst>
            </p:cNvPr>
            <p:cNvSpPr/>
            <p:nvPr/>
          </p:nvSpPr>
          <p:spPr>
            <a:xfrm>
              <a:off x="2687574" y="3669792"/>
              <a:ext cx="633984" cy="966216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b="1" dirty="0">
                  <a:solidFill>
                    <a:schemeClr val="tx1"/>
                  </a:solidFill>
                </a:rPr>
                <a:t>2  </a:t>
              </a:r>
            </a:p>
          </p:txBody>
        </p:sp>
        <p:pic>
          <p:nvPicPr>
            <p:cNvPr id="12" name="Graphic 11" descr="Heart with solid fill">
              <a:extLst>
                <a:ext uri="{FF2B5EF4-FFF2-40B4-BE49-F238E27FC236}">
                  <a16:creationId xmlns:a16="http://schemas.microsoft.com/office/drawing/2014/main" id="{2F7C4694-1F58-B8DE-B5CC-EDE655EFC5B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934190" y="4003546"/>
              <a:ext cx="323087" cy="32308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92170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52 -0.00533 L 0.07903 0.00254 " pathEditMode="fixed" rAng="0" ptsTypes="AA">
                                      <p:cBhvr>
                                        <p:cTn id="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28" y="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-1.11111E-6 L -0.00495 0.15024 " pathEditMode="fixed" rAng="0" ptsTypes="AA">
                                      <p:cBhvr>
                                        <p:cTn id="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6" y="7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42 0.01273 L -0.14596 0.00254 " pathEditMode="fixed" rAng="0" ptsTypes="AA">
                                      <p:cBhvr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27" y="-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0.00278 L 0.11615 -0.1544 " pathEditMode="relative" rAng="0" ptsTypes="AA">
                                      <p:cBhvr>
                                        <p:cTn id="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07" y="-75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25 -4.44444E-6 L -0.00013 0.15301 " pathEditMode="fixed" rAng="0" ptsTypes="AA">
                                      <p:cBhvr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6" y="76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1 -0.00232 L -0.13945 0.00671 " pathEditMode="fixed" rAng="0" ptsTypes="AA">
                                      <p:cBhvr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62" y="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08 2.59259E-6 L -0.0651 -0.15255 " pathEditMode="relative" rAng="0" ptsTypes="AA">
                                      <p:cBhvr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51" y="-76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719 0.00555 L 0.14089 0.00509 " pathEditMode="relative" rAng="0" ptsTypes="AA">
                                      <p:cBhvr>
                                        <p:cTn id="5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85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9" grpId="0" animBg="1"/>
      <p:bldP spid="19" grpId="1" animBg="1"/>
      <p:bldP spid="23" grpId="0" animBg="1"/>
      <p:bldP spid="23" grpId="1" animBg="1"/>
      <p:bldP spid="25" grpId="0" animBg="1"/>
      <p:bldP spid="25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193BA-4115-6F37-4B20-EA3C27AE0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Practice:  Play of the Hand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4EA1E0-81DC-0908-0C60-377CF7B64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Did you win enough tricks to satisfy the contract?  Or did your contract fail to make?</a:t>
            </a:r>
          </a:p>
          <a:p>
            <a:endParaRPr lang="en-US" dirty="0"/>
          </a:p>
          <a:p>
            <a:r>
              <a:rPr lang="en-US" dirty="0"/>
              <a:t>Did you win any extra tricks?</a:t>
            </a:r>
          </a:p>
          <a:p>
            <a:endParaRPr lang="en-US" dirty="0"/>
          </a:p>
          <a:p>
            <a:r>
              <a:rPr lang="en-US" dirty="0"/>
              <a:t>Did you have a long suit outside of trumps?  Was that suit useful to you?</a:t>
            </a:r>
          </a:p>
          <a:p>
            <a:endParaRPr lang="en-US" dirty="0"/>
          </a:p>
          <a:p>
            <a:r>
              <a:rPr lang="en-US" dirty="0"/>
              <a:t>Did you have any short suits?  Were they useful to you?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B285B1-4DC2-23DE-A39F-515187DE9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First Lesson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33B4AE-ACAB-A17F-3365-33BB6E28E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5326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9E2BF-BA88-87CF-7F5D-F79C47AA5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Bridge Scoring Sheet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EBFC8D-7168-622D-71E4-5342E7EEF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First Lesson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BB1F38-CA67-EA61-85AE-07419F219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16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DDF696F-871A-5E83-F9C9-62D06DBCD27B}"/>
              </a:ext>
            </a:extLst>
          </p:cNvPr>
          <p:cNvSpPr/>
          <p:nvPr/>
        </p:nvSpPr>
        <p:spPr>
          <a:xfrm>
            <a:off x="3476978" y="2077156"/>
            <a:ext cx="4676422" cy="404142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B0F8B36-D4E8-9821-4AD7-39E952A7F88C}"/>
              </a:ext>
            </a:extLst>
          </p:cNvPr>
          <p:cNvCxnSpPr>
            <a:stCxn id="5" idx="0"/>
            <a:endCxn id="5" idx="2"/>
          </p:cNvCxnSpPr>
          <p:nvPr/>
        </p:nvCxnSpPr>
        <p:spPr>
          <a:xfrm>
            <a:off x="5815189" y="2077156"/>
            <a:ext cx="0" cy="404142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2D736D1-22E9-5640-EDD1-87F1837E9FCA}"/>
              </a:ext>
            </a:extLst>
          </p:cNvPr>
          <p:cNvCxnSpPr>
            <a:cxnSpLocks/>
          </p:cNvCxnSpPr>
          <p:nvPr/>
        </p:nvCxnSpPr>
        <p:spPr>
          <a:xfrm>
            <a:off x="3476978" y="2698044"/>
            <a:ext cx="467642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3933847-C73C-B0BA-A528-454F0B045DD2}"/>
              </a:ext>
            </a:extLst>
          </p:cNvPr>
          <p:cNvCxnSpPr>
            <a:cxnSpLocks/>
          </p:cNvCxnSpPr>
          <p:nvPr/>
        </p:nvCxnSpPr>
        <p:spPr>
          <a:xfrm>
            <a:off x="3476978" y="4233332"/>
            <a:ext cx="4676422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6EC701B5-E55A-9553-DC6F-8F38A7890801}"/>
              </a:ext>
            </a:extLst>
          </p:cNvPr>
          <p:cNvSpPr txBox="1"/>
          <p:nvPr/>
        </p:nvSpPr>
        <p:spPr>
          <a:xfrm>
            <a:off x="8263466" y="4048666"/>
            <a:ext cx="117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</a:t>
            </a:r>
            <a:r>
              <a:rPr lang="en-US" b="1" dirty="0">
                <a:solidFill>
                  <a:schemeClr val="bg1"/>
                </a:solidFill>
              </a:rPr>
              <a:t>Line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6762026-B78A-4A8B-E9EC-824496B86942}"/>
              </a:ext>
            </a:extLst>
          </p:cNvPr>
          <p:cNvSpPr txBox="1"/>
          <p:nvPr/>
        </p:nvSpPr>
        <p:spPr>
          <a:xfrm>
            <a:off x="4176889" y="2189882"/>
            <a:ext cx="117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WE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B7FE0D9-2E8C-4244-8603-9F0849E53828}"/>
              </a:ext>
            </a:extLst>
          </p:cNvPr>
          <p:cNvSpPr txBox="1"/>
          <p:nvPr/>
        </p:nvSpPr>
        <p:spPr>
          <a:xfrm>
            <a:off x="6376812" y="2189882"/>
            <a:ext cx="117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THEY</a:t>
            </a:r>
          </a:p>
        </p:txBody>
      </p:sp>
    </p:spTree>
    <p:extLst>
      <p:ext uri="{BB962C8B-B14F-4D97-AF65-F5344CB8AC3E}">
        <p14:creationId xmlns:p14="http://schemas.microsoft.com/office/powerpoint/2010/main" val="39687683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300ED-7ECA-490E-A4EF-C3586088E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Scoring Basics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A74C6-2A2E-4D0C-A7D7-7EF428898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Examine the scoring summary sheet</a:t>
            </a:r>
          </a:p>
          <a:p>
            <a:pPr lvl="1"/>
            <a:r>
              <a:rPr lang="en-US" dirty="0"/>
              <a:t>We will use the sheet to help us score from this point onward.</a:t>
            </a:r>
          </a:p>
          <a:p>
            <a:endParaRPr lang="en-US" dirty="0"/>
          </a:p>
          <a:p>
            <a:r>
              <a:rPr lang="en-US" dirty="0"/>
              <a:t>A </a:t>
            </a:r>
            <a:r>
              <a:rPr lang="en-US" b="1" dirty="0"/>
              <a:t>game</a:t>
            </a:r>
            <a:r>
              <a:rPr lang="en-US" dirty="0"/>
              <a:t> is scored when a team scores 100 points or more </a:t>
            </a:r>
            <a:r>
              <a:rPr lang="en-US" b="1" dirty="0"/>
              <a:t>below the line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Only tricks </a:t>
            </a:r>
            <a:r>
              <a:rPr lang="en-US" u="sng" dirty="0"/>
              <a:t>bid and made</a:t>
            </a:r>
            <a:r>
              <a:rPr lang="en-US" dirty="0"/>
              <a:t> are scored below the line.</a:t>
            </a:r>
          </a:p>
          <a:p>
            <a:pPr lvl="1"/>
            <a:r>
              <a:rPr lang="en-US" dirty="0"/>
              <a:t>A score fewer than 100 points is considered a </a:t>
            </a:r>
            <a:r>
              <a:rPr lang="en-US" b="1" dirty="0"/>
              <a:t>part score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All other scores (bonuses, penalties</a:t>
            </a:r>
            <a:r>
              <a:rPr lang="en-US"/>
              <a:t>) are </a:t>
            </a:r>
            <a:r>
              <a:rPr lang="en-US" b="1" dirty="0"/>
              <a:t>above the line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F06D2B-CA74-6DCE-BBF9-A0B8AE0D0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5725C1-E55A-5D1E-3E7E-51C9A8AB0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First Lesson</a:t>
            </a:r>
          </a:p>
        </p:txBody>
      </p:sp>
    </p:spTree>
    <p:extLst>
      <p:ext uri="{BB962C8B-B14F-4D97-AF65-F5344CB8AC3E}">
        <p14:creationId xmlns:p14="http://schemas.microsoft.com/office/powerpoint/2010/main" val="7940449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300ED-7ECA-490E-A4EF-C3586088E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A74C6-2A2E-4D0C-A7D7-7EF428898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Setup</a:t>
            </a:r>
          </a:p>
          <a:p>
            <a:pPr lvl="1"/>
            <a:r>
              <a:rPr lang="en-US" dirty="0"/>
              <a:t>Partners, shuffling, cutting, dealing, sorting</a:t>
            </a:r>
          </a:p>
          <a:p>
            <a:endParaRPr lang="en-US" dirty="0"/>
          </a:p>
          <a:p>
            <a:r>
              <a:rPr lang="en-US" b="1" dirty="0"/>
              <a:t>Bidding</a:t>
            </a:r>
          </a:p>
          <a:p>
            <a:pPr lvl="1"/>
            <a:r>
              <a:rPr lang="en-US" dirty="0"/>
              <a:t>Hand evaluation, # of tricks (over 6) and suit/no trump, trumps, and Declarer/Dummy</a:t>
            </a:r>
          </a:p>
          <a:p>
            <a:endParaRPr lang="en-US" dirty="0"/>
          </a:p>
          <a:p>
            <a:r>
              <a:rPr lang="en-US" b="1" dirty="0"/>
              <a:t>Playing</a:t>
            </a:r>
          </a:p>
          <a:p>
            <a:pPr lvl="1"/>
            <a:r>
              <a:rPr lang="en-US" dirty="0"/>
              <a:t>Opening lead, tricks</a:t>
            </a:r>
          </a:p>
          <a:p>
            <a:endParaRPr lang="en-US" dirty="0"/>
          </a:p>
          <a:p>
            <a:r>
              <a:rPr lang="en-US" b="1" dirty="0"/>
              <a:t>Scoring</a:t>
            </a:r>
          </a:p>
          <a:p>
            <a:pPr lvl="1"/>
            <a:r>
              <a:rPr lang="en-US" dirty="0"/>
              <a:t>See the provided scoring summary.</a:t>
            </a:r>
          </a:p>
          <a:p>
            <a:pPr lvl="1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914F34-2EFD-5349-DEB5-53FF5A1F8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229DF72-6813-9974-0919-F16A1536C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First Lesson</a:t>
            </a:r>
          </a:p>
        </p:txBody>
      </p:sp>
    </p:spTree>
    <p:extLst>
      <p:ext uri="{BB962C8B-B14F-4D97-AF65-F5344CB8AC3E}">
        <p14:creationId xmlns:p14="http://schemas.microsoft.com/office/powerpoint/2010/main" val="624630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300ED-7ECA-490E-A4EF-C3586088E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Welcome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A74C6-2A2E-4D0C-A7D7-7EF428898F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/>
              <a:t>Fill out place cards with your name </a:t>
            </a:r>
          </a:p>
          <a:p>
            <a:pPr lvl="1"/>
            <a:r>
              <a:rPr lang="en-US" dirty="0"/>
              <a:t>Back and front</a:t>
            </a:r>
          </a:p>
          <a:p>
            <a:pPr lvl="1"/>
            <a:endParaRPr lang="en-US" dirty="0">
              <a:sym typeface="Wingdings" panose="05000000000000000000" pitchFamily="2" charset="2"/>
            </a:endParaRPr>
          </a:p>
          <a:p>
            <a:r>
              <a:rPr lang="en-US" dirty="0"/>
              <a:t>Add your name and email address to the class list.</a:t>
            </a:r>
          </a:p>
          <a:p>
            <a:endParaRPr lang="en-US" dirty="0"/>
          </a:p>
          <a:p>
            <a:r>
              <a:rPr lang="en-US" dirty="0"/>
              <a:t>Group background</a:t>
            </a:r>
          </a:p>
          <a:p>
            <a:pPr lvl="1"/>
            <a:r>
              <a:rPr lang="en-US" dirty="0"/>
              <a:t>Previous bridge play?</a:t>
            </a:r>
          </a:p>
          <a:p>
            <a:pPr lvl="1"/>
            <a:r>
              <a:rPr lang="en-US" dirty="0"/>
              <a:t>Previous spades, hearts, bid whist, euchre, pinochle, rook, 500?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53725ED3-4558-32EC-31D0-E30446F3A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First Lesson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A5ADC2A-B134-3181-BCA6-82C0E1F11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5A34CDA-4E2D-486B-BFDA-4CE76E3C0E1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096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300ED-7ECA-490E-A4EF-C3586088E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A74C6-2A2E-4D0C-A7D7-7EF428898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Overall goal of the class</a:t>
            </a:r>
          </a:p>
          <a:p>
            <a:pPr lvl="1"/>
            <a:r>
              <a:rPr lang="en-US" dirty="0"/>
              <a:t>Ability to play in a social bridge game with friends and acquaintances</a:t>
            </a:r>
          </a:p>
          <a:p>
            <a:pPr lvl="1"/>
            <a:endParaRPr lang="en-US" dirty="0">
              <a:sym typeface="Wingdings" panose="05000000000000000000" pitchFamily="2" charset="2"/>
            </a:endParaRPr>
          </a:p>
          <a:p>
            <a:r>
              <a:rPr lang="en-US" dirty="0"/>
              <a:t>Objective for the first lesson</a:t>
            </a:r>
          </a:p>
          <a:p>
            <a:pPr lvl="1"/>
            <a:r>
              <a:rPr lang="en-US" dirty="0"/>
              <a:t>Understand the suits and cards of a bridge deck</a:t>
            </a:r>
          </a:p>
          <a:p>
            <a:pPr lvl="1"/>
            <a:r>
              <a:rPr lang="en-US" dirty="0"/>
              <a:t>Learn how to set up for a game, shuffle, and deal</a:t>
            </a:r>
          </a:p>
          <a:p>
            <a:pPr lvl="1"/>
            <a:r>
              <a:rPr lang="en-US" dirty="0"/>
              <a:t>Learn the basic mechanisms of bidding, card play, and scoring</a:t>
            </a:r>
          </a:p>
          <a:p>
            <a:pPr lvl="1"/>
            <a:endParaRPr lang="en-US" dirty="0"/>
          </a:p>
          <a:p>
            <a:r>
              <a:rPr lang="en-US" dirty="0"/>
              <a:t>Class structure</a:t>
            </a:r>
          </a:p>
          <a:p>
            <a:pPr lvl="1"/>
            <a:r>
              <a:rPr lang="en-US" dirty="0"/>
              <a:t>1 hour for discussion and student interaction</a:t>
            </a:r>
          </a:p>
          <a:p>
            <a:pPr lvl="1"/>
            <a:r>
              <a:rPr lang="en-US" dirty="0"/>
              <a:t>30 – 60 min for practice bidding, playing, and scoring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85C1240-B713-E628-39B5-82DD8BD3F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First Lesson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E6202E5-F955-6C32-B831-1AAA5C381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740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300ED-7ECA-490E-A4EF-C3586088E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Important in the Game of Bridge?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A74C6-2A2E-4D0C-A7D7-7EF428898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Communication</a:t>
            </a:r>
            <a:r>
              <a:rPr lang="en-US" dirty="0"/>
              <a:t> with partner (it’s a team game!)</a:t>
            </a:r>
          </a:p>
          <a:p>
            <a:endParaRPr lang="en-US" dirty="0"/>
          </a:p>
          <a:p>
            <a:r>
              <a:rPr lang="en-US" dirty="0"/>
              <a:t>Evaluation and planning of bidding and play</a:t>
            </a:r>
          </a:p>
          <a:p>
            <a:endParaRPr lang="en-US" dirty="0"/>
          </a:p>
          <a:p>
            <a:r>
              <a:rPr lang="en-US" dirty="0"/>
              <a:t>Inference from incomplete data – it’s all about </a:t>
            </a:r>
            <a:r>
              <a:rPr lang="en-US" b="1" dirty="0"/>
              <a:t>probabilities</a:t>
            </a:r>
          </a:p>
          <a:p>
            <a:endParaRPr lang="en-US" dirty="0"/>
          </a:p>
          <a:p>
            <a:r>
              <a:rPr lang="en-US" dirty="0"/>
              <a:t>“Rules of Thumb”</a:t>
            </a:r>
          </a:p>
          <a:p>
            <a:endParaRPr lang="en-US" dirty="0"/>
          </a:p>
          <a:p>
            <a:r>
              <a:rPr lang="en-US" dirty="0"/>
              <a:t>Integrity with respect to the Laws of Bridge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4CC13D-27C6-1BF0-89E0-8E7B03CA3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51215F-7EE3-4CD6-0B24-6A48C1D74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First Lesson</a:t>
            </a:r>
          </a:p>
        </p:txBody>
      </p:sp>
    </p:spTree>
    <p:extLst>
      <p:ext uri="{BB962C8B-B14F-4D97-AF65-F5344CB8AC3E}">
        <p14:creationId xmlns:p14="http://schemas.microsoft.com/office/powerpoint/2010/main" val="1288158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300ED-7ECA-490E-A4EF-C3586088E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Basic Concepts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A74C6-2A2E-4D0C-A7D7-7EF428898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Observe the decks of cards</a:t>
            </a:r>
          </a:p>
          <a:p>
            <a:pPr lvl="1"/>
            <a:r>
              <a:rPr lang="en-US" dirty="0"/>
              <a:t>52 cards in 4 suits, 13 per suit</a:t>
            </a:r>
          </a:p>
          <a:p>
            <a:endParaRPr lang="en-US" dirty="0"/>
          </a:p>
          <a:p>
            <a:r>
              <a:rPr lang="en-US" dirty="0"/>
              <a:t>Ace is high, then King, Queen, Jack, Ten, …, Two</a:t>
            </a:r>
          </a:p>
          <a:p>
            <a:endParaRPr lang="en-US" dirty="0"/>
          </a:p>
          <a:p>
            <a:r>
              <a:rPr lang="en-US" dirty="0"/>
              <a:t>Spades and Hearts = </a:t>
            </a:r>
            <a:r>
              <a:rPr lang="en-US" b="1" dirty="0"/>
              <a:t>Major suits</a:t>
            </a:r>
            <a:endParaRPr lang="en-US" dirty="0"/>
          </a:p>
          <a:p>
            <a:endParaRPr lang="en-US" dirty="0"/>
          </a:p>
          <a:p>
            <a:r>
              <a:rPr lang="en-US" dirty="0"/>
              <a:t>Diamonds and Clubs = </a:t>
            </a:r>
            <a:r>
              <a:rPr lang="en-US" b="1" dirty="0"/>
              <a:t>Minor suits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192CF1-6544-8DAA-0364-621D5267E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574CC6-3031-1AA4-32FD-18B55D965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First Lesson</a:t>
            </a:r>
          </a:p>
        </p:txBody>
      </p:sp>
    </p:spTree>
    <p:extLst>
      <p:ext uri="{BB962C8B-B14F-4D97-AF65-F5344CB8AC3E}">
        <p14:creationId xmlns:p14="http://schemas.microsoft.com/office/powerpoint/2010/main" val="4285294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52979-B68C-1A91-2CB9-25130146B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Overall Flow of a Bridge Game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9230EC-B20B-7A93-C9E3-3E2D925C1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First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6A77C5-0374-0EED-7980-E8401C04C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49A89E6-D128-7A25-9ABE-34E59672D927}"/>
              </a:ext>
            </a:extLst>
          </p:cNvPr>
          <p:cNvSpPr/>
          <p:nvPr/>
        </p:nvSpPr>
        <p:spPr>
          <a:xfrm>
            <a:off x="3034423" y="1949824"/>
            <a:ext cx="6240203" cy="65818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>
                <a:solidFill>
                  <a:srgbClr val="387494"/>
                </a:solidFill>
              </a:rPr>
              <a:t>Setup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DE46E0-5746-390D-9390-1037597C07FB}"/>
              </a:ext>
            </a:extLst>
          </p:cNvPr>
          <p:cNvSpPr/>
          <p:nvPr/>
        </p:nvSpPr>
        <p:spPr>
          <a:xfrm>
            <a:off x="3034423" y="3110995"/>
            <a:ext cx="6240203" cy="65818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>
                <a:solidFill>
                  <a:srgbClr val="387494"/>
                </a:solidFill>
              </a:rPr>
              <a:t>Bidding</a:t>
            </a:r>
            <a:r>
              <a:rPr lang="en-US" sz="3600" dirty="0">
                <a:solidFill>
                  <a:srgbClr val="387494"/>
                </a:solidFill>
              </a:rPr>
              <a:t> – to set up a </a:t>
            </a:r>
            <a:r>
              <a:rPr lang="en-US" sz="3600" b="1" dirty="0">
                <a:solidFill>
                  <a:srgbClr val="387494"/>
                </a:solidFill>
              </a:rPr>
              <a:t>contract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8163EA9-0AD0-6D5B-286A-B6A408353C00}"/>
              </a:ext>
            </a:extLst>
          </p:cNvPr>
          <p:cNvSpPr/>
          <p:nvPr/>
        </p:nvSpPr>
        <p:spPr>
          <a:xfrm>
            <a:off x="3034423" y="4272166"/>
            <a:ext cx="6240203" cy="65818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>
                <a:solidFill>
                  <a:srgbClr val="387494"/>
                </a:solidFill>
              </a:rPr>
              <a:t>Playing</a:t>
            </a:r>
            <a:r>
              <a:rPr lang="en-US" sz="3600" dirty="0">
                <a:solidFill>
                  <a:srgbClr val="387494"/>
                </a:solidFill>
              </a:rPr>
              <a:t> – to win </a:t>
            </a:r>
            <a:r>
              <a:rPr lang="en-US" sz="3600" b="1" dirty="0">
                <a:solidFill>
                  <a:srgbClr val="387494"/>
                </a:solidFill>
              </a:rPr>
              <a:t>tricks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B4890C3-7164-5B5C-BFB8-27CA425E274E}"/>
              </a:ext>
            </a:extLst>
          </p:cNvPr>
          <p:cNvSpPr/>
          <p:nvPr/>
        </p:nvSpPr>
        <p:spPr>
          <a:xfrm>
            <a:off x="3034423" y="5433337"/>
            <a:ext cx="6240203" cy="65818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>
                <a:solidFill>
                  <a:srgbClr val="387494"/>
                </a:solidFill>
              </a:rPr>
              <a:t>Scoring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0C7E39F-7B68-3B75-941D-F789766A8ACD}"/>
              </a:ext>
            </a:extLst>
          </p:cNvPr>
          <p:cNvCxnSpPr>
            <a:cxnSpLocks/>
          </p:cNvCxnSpPr>
          <p:nvPr/>
        </p:nvCxnSpPr>
        <p:spPr>
          <a:xfrm>
            <a:off x="3660446" y="2608005"/>
            <a:ext cx="0" cy="50299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A687631F-FB11-7DE0-98B2-1A514E6A8DA3}"/>
              </a:ext>
            </a:extLst>
          </p:cNvPr>
          <p:cNvCxnSpPr>
            <a:cxnSpLocks/>
          </p:cNvCxnSpPr>
          <p:nvPr/>
        </p:nvCxnSpPr>
        <p:spPr>
          <a:xfrm>
            <a:off x="3660446" y="3769176"/>
            <a:ext cx="0" cy="50299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F66AA5C-5E6D-84C3-D337-49A643DA2688}"/>
              </a:ext>
            </a:extLst>
          </p:cNvPr>
          <p:cNvCxnSpPr>
            <a:cxnSpLocks/>
          </p:cNvCxnSpPr>
          <p:nvPr/>
        </p:nvCxnSpPr>
        <p:spPr>
          <a:xfrm>
            <a:off x="3660446" y="4930347"/>
            <a:ext cx="0" cy="50299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2921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300ED-7ECA-490E-A4EF-C3586088E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A74C6-2A2E-4D0C-A7D7-7EF428898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One time (or </a:t>
            </a:r>
            <a:r>
              <a:rPr lang="en-US" b="1" dirty="0"/>
              <a:t>per Rubber </a:t>
            </a:r>
            <a:r>
              <a:rPr lang="en-US" dirty="0"/>
              <a:t>or</a:t>
            </a:r>
            <a:r>
              <a:rPr lang="en-US" b="1" dirty="0"/>
              <a:t> every 4 hands in Chicago</a:t>
            </a:r>
            <a:r>
              <a:rPr lang="en-US" dirty="0"/>
              <a:t>):</a:t>
            </a:r>
          </a:p>
          <a:p>
            <a:pPr lvl="1"/>
            <a:r>
              <a:rPr lang="en-US" dirty="0"/>
              <a:t>Select cards from a spread deck for partners – two highest cards, two lowest cards</a:t>
            </a:r>
          </a:p>
          <a:p>
            <a:pPr lvl="1"/>
            <a:r>
              <a:rPr lang="en-US" dirty="0"/>
              <a:t>High card deals first</a:t>
            </a:r>
          </a:p>
          <a:p>
            <a:endParaRPr lang="en-US" dirty="0"/>
          </a:p>
          <a:p>
            <a:r>
              <a:rPr lang="en-US" dirty="0"/>
              <a:t>Every hand:</a:t>
            </a:r>
          </a:p>
          <a:p>
            <a:pPr lvl="1"/>
            <a:r>
              <a:rPr lang="en-US" dirty="0"/>
              <a:t>Shuffle the deck (or decks, if playing with two)</a:t>
            </a:r>
          </a:p>
          <a:p>
            <a:pPr lvl="1"/>
            <a:r>
              <a:rPr lang="en-US" dirty="0"/>
              <a:t>Cut the deck </a:t>
            </a:r>
          </a:p>
          <a:p>
            <a:pPr lvl="1"/>
            <a:r>
              <a:rPr lang="en-US" dirty="0"/>
              <a:t>Deal the cards – clockwise (to the left)</a:t>
            </a:r>
          </a:p>
          <a:p>
            <a:pPr lvl="1"/>
            <a:r>
              <a:rPr lang="en-US" dirty="0"/>
              <a:t>After </a:t>
            </a:r>
            <a:r>
              <a:rPr lang="en-US" u="sng" dirty="0"/>
              <a:t>all</a:t>
            </a:r>
            <a:r>
              <a:rPr lang="en-US" dirty="0"/>
              <a:t> cards are dealt, each player picks up their cards and sorts into suits.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192CF1-6544-8DAA-0364-621D5267E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574CC6-3031-1AA4-32FD-18B55D965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First Lesson</a:t>
            </a:r>
          </a:p>
        </p:txBody>
      </p:sp>
    </p:spTree>
    <p:extLst>
      <p:ext uri="{BB962C8B-B14F-4D97-AF65-F5344CB8AC3E}">
        <p14:creationId xmlns:p14="http://schemas.microsoft.com/office/powerpoint/2010/main" val="17210006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300ED-7ECA-490E-A4EF-C3586088E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Bidding – Hand 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A74C6-2A2E-4D0C-A7D7-7EF428898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High card points (HCP)</a:t>
            </a:r>
          </a:p>
          <a:p>
            <a:pPr lvl="1"/>
            <a:r>
              <a:rPr lang="en-US" dirty="0"/>
              <a:t>Ace = 4</a:t>
            </a:r>
          </a:p>
          <a:p>
            <a:pPr lvl="1"/>
            <a:r>
              <a:rPr lang="en-US" dirty="0"/>
              <a:t>King = 3</a:t>
            </a:r>
          </a:p>
          <a:p>
            <a:pPr lvl="1"/>
            <a:r>
              <a:rPr lang="en-US" dirty="0"/>
              <a:t>Queen = 2</a:t>
            </a:r>
          </a:p>
          <a:p>
            <a:pPr lvl="1"/>
            <a:r>
              <a:rPr lang="en-US" dirty="0"/>
              <a:t>Jack = 1</a:t>
            </a:r>
          </a:p>
          <a:p>
            <a:endParaRPr lang="en-US" dirty="0"/>
          </a:p>
          <a:p>
            <a:r>
              <a:rPr lang="en-US" b="1" dirty="0"/>
              <a:t>Suit length </a:t>
            </a:r>
            <a:r>
              <a:rPr lang="en-US" dirty="0"/>
              <a:t>(opening bidder)</a:t>
            </a:r>
          </a:p>
          <a:p>
            <a:endParaRPr lang="en-US" dirty="0"/>
          </a:p>
          <a:p>
            <a:r>
              <a:rPr lang="en-US" b="1" dirty="0"/>
              <a:t>Suit shortness </a:t>
            </a:r>
            <a:r>
              <a:rPr lang="en-US" dirty="0"/>
              <a:t>(responding bidder, once a suit has been agreed)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118C90-1AB1-46B3-8EC1-36A307DE6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F0A0E8-B105-7929-93A1-BFFF6057D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First Lesson</a:t>
            </a:r>
          </a:p>
        </p:txBody>
      </p:sp>
    </p:spTree>
    <p:extLst>
      <p:ext uri="{BB962C8B-B14F-4D97-AF65-F5344CB8AC3E}">
        <p14:creationId xmlns:p14="http://schemas.microsoft.com/office/powerpoint/2010/main" val="1626460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04AF91-B13B-238E-5E84-D359CE2EB9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001D4-F29A-31BA-2393-16C119F98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– High Card Points 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C3886D-3B91-EC74-839E-4364878ECA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many high card points in each hand?</a:t>
            </a:r>
          </a:p>
          <a:p>
            <a:endParaRPr lang="en-US" dirty="0"/>
          </a:p>
          <a:p>
            <a:r>
              <a:rPr lang="en-US" dirty="0"/>
              <a:t>Did you find 40 high card points in all four hands?  </a:t>
            </a:r>
          </a:p>
          <a:p>
            <a:endParaRPr lang="en-US" dirty="0"/>
          </a:p>
          <a:p>
            <a:r>
              <a:rPr lang="en-US" dirty="0"/>
              <a:t>Who had the most high card points?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DF0D0A-09AE-C728-1056-B34023F37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First Lesson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E360ED-6E84-3E76-6094-0116588B1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396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12752</TotalTime>
  <Words>1866</Words>
  <Application>Microsoft Office PowerPoint</Application>
  <PresentationFormat>Widescreen</PresentationFormat>
  <Paragraphs>461</Paragraphs>
  <Slides>18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Wingdings</vt:lpstr>
      <vt:lpstr>Office Theme</vt:lpstr>
      <vt:lpstr>Basic Beginning Bridge Lesson 1 – Bridge Fundamentals</vt:lpstr>
      <vt:lpstr>Welcome</vt:lpstr>
      <vt:lpstr>Class Approach</vt:lpstr>
      <vt:lpstr>What Is Important in the Game of Bridge?</vt:lpstr>
      <vt:lpstr>Some Basic Concepts</vt:lpstr>
      <vt:lpstr>The Overall Flow of a Bridge Game</vt:lpstr>
      <vt:lpstr>Setup</vt:lpstr>
      <vt:lpstr>Bidding – Hand Evaluation</vt:lpstr>
      <vt:lpstr>Practice – High Card Points Evaluation</vt:lpstr>
      <vt:lpstr>Bidding Basics</vt:lpstr>
      <vt:lpstr>Bidding Basics (cont.)</vt:lpstr>
      <vt:lpstr>Practice – Bidding Basics</vt:lpstr>
      <vt:lpstr>Playing Basics</vt:lpstr>
      <vt:lpstr>Who Wins the Trick?</vt:lpstr>
      <vt:lpstr>Practice:  Play of the Hand</vt:lpstr>
      <vt:lpstr>Bridge Scoring Sheet</vt:lpstr>
      <vt:lpstr>Scoring Basics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 Class PDF</dc:title>
  <dc:creator>Carey Gire</dc:creator>
  <cp:lastModifiedBy>Carey Gire</cp:lastModifiedBy>
  <cp:revision>219</cp:revision>
  <cp:lastPrinted>2023-06-17T12:10:43Z</cp:lastPrinted>
  <dcterms:created xsi:type="dcterms:W3CDTF">2022-01-11T02:01:08Z</dcterms:created>
  <dcterms:modified xsi:type="dcterms:W3CDTF">2024-03-26T17:22:06Z</dcterms:modified>
</cp:coreProperties>
</file>