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328" r:id="rId3"/>
    <p:sldId id="333" r:id="rId4"/>
    <p:sldId id="322" r:id="rId5"/>
    <p:sldId id="331" r:id="rId6"/>
    <p:sldId id="334" r:id="rId7"/>
    <p:sldId id="335" r:id="rId8"/>
    <p:sldId id="329" r:id="rId9"/>
    <p:sldId id="332"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A8DD81C-256B-C6C8-C87E-2EEFFB9F65D9}" name="Carey Gire" initials="CG" userId="651679dd6c04b77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3" autoAdjust="0"/>
    <p:restoredTop sz="94660"/>
  </p:normalViewPr>
  <p:slideViewPr>
    <p:cSldViewPr snapToGrid="0">
      <p:cViewPr varScale="1">
        <p:scale>
          <a:sx n="54" d="100"/>
          <a:sy n="54" d="100"/>
        </p:scale>
        <p:origin x="99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1B83799-21D7-4BD5-A92E-E2E99806B1CD}" type="datetimeFigureOut">
              <a:rPr lang="en-US" smtClean="0"/>
              <a:t>11/14/2024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C9912E5-FFB9-414A-B13D-56F68E1B153F}" type="slidenum">
              <a:rPr lang="en-US" smtClean="0"/>
              <a:t>‹#›</a:t>
            </a:fld>
            <a:endParaRPr lang="en-US"/>
          </a:p>
        </p:txBody>
      </p:sp>
    </p:spTree>
    <p:extLst>
      <p:ext uri="{BB962C8B-B14F-4D97-AF65-F5344CB8AC3E}">
        <p14:creationId xmlns:p14="http://schemas.microsoft.com/office/powerpoint/2010/main" val="24431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5"/>
          </p:nvPr>
        </p:nvSpPr>
        <p:spPr/>
        <p:txBody>
          <a:bodyPr/>
          <a:lstStyle/>
          <a:p>
            <a:fld id="{FC9912E5-FFB9-414A-B13D-56F68E1B153F}" type="slidenum">
              <a:rPr lang="en-US" smtClean="0"/>
              <a:t>4</a:t>
            </a:fld>
            <a:endParaRPr lang="en-US"/>
          </a:p>
        </p:txBody>
      </p:sp>
    </p:spTree>
    <p:extLst>
      <p:ext uri="{BB962C8B-B14F-4D97-AF65-F5344CB8AC3E}">
        <p14:creationId xmlns:p14="http://schemas.microsoft.com/office/powerpoint/2010/main" val="1204687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5"/>
          </p:nvPr>
        </p:nvSpPr>
        <p:spPr/>
        <p:txBody>
          <a:bodyPr/>
          <a:lstStyle/>
          <a:p>
            <a:fld id="{FC9912E5-FFB9-414A-B13D-56F68E1B153F}" type="slidenum">
              <a:rPr lang="en-US" smtClean="0"/>
              <a:t>8</a:t>
            </a:fld>
            <a:endParaRPr lang="en-US"/>
          </a:p>
        </p:txBody>
      </p:sp>
    </p:spTree>
    <p:extLst>
      <p:ext uri="{BB962C8B-B14F-4D97-AF65-F5344CB8AC3E}">
        <p14:creationId xmlns:p14="http://schemas.microsoft.com/office/powerpoint/2010/main" val="3583384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E57D1-02C3-437B-B06A-248EED13E494}"/>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15301AA-C5E5-4947-AA02-803C97182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CF6BE7-8C53-49F0-BA94-9A73104100D0}"/>
              </a:ext>
            </a:extLst>
          </p:cNvPr>
          <p:cNvSpPr>
            <a:spLocks noGrp="1"/>
          </p:cNvSpPr>
          <p:nvPr>
            <p:ph type="dt" sz="half" idx="10"/>
          </p:nvPr>
        </p:nvSpPr>
        <p:spPr/>
        <p:txBody>
          <a:bodyPr/>
          <a:lstStyle/>
          <a:p>
            <a:fld id="{721C0B9C-CE72-475A-80E0-EAED1F2A0036}" type="datetime1">
              <a:rPr lang="en-US" smtClean="0"/>
              <a:t>11/14/2024</a:t>
            </a:fld>
            <a:endParaRPr lang="en-US"/>
          </a:p>
        </p:txBody>
      </p:sp>
      <p:sp>
        <p:nvSpPr>
          <p:cNvPr id="5" name="Footer Placeholder 4">
            <a:extLst>
              <a:ext uri="{FF2B5EF4-FFF2-40B4-BE49-F238E27FC236}">
                <a16:creationId xmlns:a16="http://schemas.microsoft.com/office/drawing/2014/main" id="{41EB71FF-EABD-41D6-B750-99F8282FDB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FC73926-312E-4E72-B3E7-834C2A68437F}"/>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1484375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087F9-DC0A-4010-814D-08F0BDFF10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9565E-74C3-43E3-9990-901F13347A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BD84E-2A5C-4A44-9294-EA3223258EAF}"/>
              </a:ext>
            </a:extLst>
          </p:cNvPr>
          <p:cNvSpPr>
            <a:spLocks noGrp="1"/>
          </p:cNvSpPr>
          <p:nvPr>
            <p:ph type="dt" sz="half" idx="10"/>
          </p:nvPr>
        </p:nvSpPr>
        <p:spPr/>
        <p:txBody>
          <a:bodyPr/>
          <a:lstStyle/>
          <a:p>
            <a:fld id="{F924B32B-6479-47B2-BA55-51EA18AB7075}" type="datetime1">
              <a:rPr lang="en-US" smtClean="0"/>
              <a:t>11/14/2024</a:t>
            </a:fld>
            <a:endParaRPr lang="en-US"/>
          </a:p>
        </p:txBody>
      </p:sp>
      <p:sp>
        <p:nvSpPr>
          <p:cNvPr id="5" name="Footer Placeholder 4">
            <a:extLst>
              <a:ext uri="{FF2B5EF4-FFF2-40B4-BE49-F238E27FC236}">
                <a16:creationId xmlns:a16="http://schemas.microsoft.com/office/drawing/2014/main" id="{57C0AE9A-D2F4-414F-9F02-5FFAB6AF44A9}"/>
              </a:ext>
            </a:extLst>
          </p:cNvPr>
          <p:cNvSpPr>
            <a:spLocks noGrp="1"/>
          </p:cNvSpPr>
          <p:nvPr>
            <p:ph type="ftr" sz="quarter" idx="11"/>
          </p:nvPr>
        </p:nvSpPr>
        <p:spPr/>
        <p:txBody>
          <a:bodyPr/>
          <a:lstStyle/>
          <a:p>
            <a:r>
              <a:rPr lang="en-US"/>
              <a:t>First Session</a:t>
            </a:r>
          </a:p>
        </p:txBody>
      </p:sp>
      <p:sp>
        <p:nvSpPr>
          <p:cNvPr id="6" name="Slide Number Placeholder 5">
            <a:extLst>
              <a:ext uri="{FF2B5EF4-FFF2-40B4-BE49-F238E27FC236}">
                <a16:creationId xmlns:a16="http://schemas.microsoft.com/office/drawing/2014/main" id="{75279814-9428-48A2-B092-29DDF86005E9}"/>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4236572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B81439-3BEC-45F3-B8F6-BDA1C5F011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EC5220-E5AD-47BA-8442-DEE76BC35B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50217C-10DA-47E5-8295-C5DDEAA3B5BA}"/>
              </a:ext>
            </a:extLst>
          </p:cNvPr>
          <p:cNvSpPr>
            <a:spLocks noGrp="1"/>
          </p:cNvSpPr>
          <p:nvPr>
            <p:ph type="dt" sz="half" idx="10"/>
          </p:nvPr>
        </p:nvSpPr>
        <p:spPr/>
        <p:txBody>
          <a:bodyPr/>
          <a:lstStyle/>
          <a:p>
            <a:fld id="{12BB0717-3960-4C17-8257-CE7B37008137}" type="datetime1">
              <a:rPr lang="en-US" smtClean="0"/>
              <a:t>11/14/2024</a:t>
            </a:fld>
            <a:endParaRPr lang="en-US"/>
          </a:p>
        </p:txBody>
      </p:sp>
      <p:sp>
        <p:nvSpPr>
          <p:cNvPr id="5" name="Footer Placeholder 4">
            <a:extLst>
              <a:ext uri="{FF2B5EF4-FFF2-40B4-BE49-F238E27FC236}">
                <a16:creationId xmlns:a16="http://schemas.microsoft.com/office/drawing/2014/main" id="{FA90F27E-926F-48C4-A8F5-B8C1C5ACA4F2}"/>
              </a:ext>
            </a:extLst>
          </p:cNvPr>
          <p:cNvSpPr>
            <a:spLocks noGrp="1"/>
          </p:cNvSpPr>
          <p:nvPr>
            <p:ph type="ftr" sz="quarter" idx="11"/>
          </p:nvPr>
        </p:nvSpPr>
        <p:spPr/>
        <p:txBody>
          <a:bodyPr/>
          <a:lstStyle/>
          <a:p>
            <a:r>
              <a:rPr lang="en-US"/>
              <a:t>First Session</a:t>
            </a:r>
          </a:p>
        </p:txBody>
      </p:sp>
      <p:sp>
        <p:nvSpPr>
          <p:cNvPr id="6" name="Slide Number Placeholder 5">
            <a:extLst>
              <a:ext uri="{FF2B5EF4-FFF2-40B4-BE49-F238E27FC236}">
                <a16:creationId xmlns:a16="http://schemas.microsoft.com/office/drawing/2014/main" id="{1D5D3204-7A67-4383-960A-33654FCA4B2F}"/>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746954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1222B-C633-44D4-B5C1-72550C4C75E4}"/>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1B8E9A5E-92B8-465B-9619-BC8891255F35}"/>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2462C1C-5EC2-45E8-A429-4B0AE8DB4259}"/>
              </a:ext>
            </a:extLst>
          </p:cNvPr>
          <p:cNvSpPr>
            <a:spLocks noGrp="1"/>
          </p:cNvSpPr>
          <p:nvPr>
            <p:ph type="dt" sz="half" idx="10"/>
          </p:nvPr>
        </p:nvSpPr>
        <p:spPr/>
        <p:txBody>
          <a:bodyPr/>
          <a:lstStyle/>
          <a:p>
            <a:fld id="{70E8F9AE-6A17-4C69-8C6F-1C1BC563ECD2}" type="datetime1">
              <a:rPr lang="en-US" smtClean="0"/>
              <a:t>11/14/2024</a:t>
            </a:fld>
            <a:endParaRPr lang="en-US"/>
          </a:p>
        </p:txBody>
      </p:sp>
      <p:sp>
        <p:nvSpPr>
          <p:cNvPr id="5" name="Footer Placeholder 4">
            <a:extLst>
              <a:ext uri="{FF2B5EF4-FFF2-40B4-BE49-F238E27FC236}">
                <a16:creationId xmlns:a16="http://schemas.microsoft.com/office/drawing/2014/main" id="{FE55ED1D-5950-4D1F-A647-CA851412E3FF}"/>
              </a:ext>
            </a:extLst>
          </p:cNvPr>
          <p:cNvSpPr>
            <a:spLocks noGrp="1"/>
          </p:cNvSpPr>
          <p:nvPr>
            <p:ph type="ftr" sz="quarter" idx="11"/>
          </p:nvPr>
        </p:nvSpPr>
        <p:spPr/>
        <p:txBody>
          <a:bodyPr/>
          <a:lstStyle/>
          <a:p>
            <a:r>
              <a:rPr lang="en-US" dirty="0"/>
              <a:t>Mini-Lesson:  Declarer Play</a:t>
            </a:r>
          </a:p>
        </p:txBody>
      </p:sp>
      <p:sp>
        <p:nvSpPr>
          <p:cNvPr id="6" name="Slide Number Placeholder 5">
            <a:extLst>
              <a:ext uri="{FF2B5EF4-FFF2-40B4-BE49-F238E27FC236}">
                <a16:creationId xmlns:a16="http://schemas.microsoft.com/office/drawing/2014/main" id="{029E16E1-B571-4765-BC17-5CD4A6B04685}"/>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359158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18634-B148-4F79-B454-2AAABEA934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007078-FEE3-4ED8-9863-4E78DCA6F3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139668-1AA9-42DD-B60D-35F9794AE5A7}"/>
              </a:ext>
            </a:extLst>
          </p:cNvPr>
          <p:cNvSpPr>
            <a:spLocks noGrp="1"/>
          </p:cNvSpPr>
          <p:nvPr>
            <p:ph type="dt" sz="half" idx="10"/>
          </p:nvPr>
        </p:nvSpPr>
        <p:spPr/>
        <p:txBody>
          <a:bodyPr/>
          <a:lstStyle/>
          <a:p>
            <a:fld id="{FC10F7BC-748D-4850-9887-FEC5F3F897D2}" type="datetime1">
              <a:rPr lang="en-US" smtClean="0"/>
              <a:t>11/14/2024</a:t>
            </a:fld>
            <a:endParaRPr lang="en-US"/>
          </a:p>
        </p:txBody>
      </p:sp>
      <p:sp>
        <p:nvSpPr>
          <p:cNvPr id="5" name="Footer Placeholder 4">
            <a:extLst>
              <a:ext uri="{FF2B5EF4-FFF2-40B4-BE49-F238E27FC236}">
                <a16:creationId xmlns:a16="http://schemas.microsoft.com/office/drawing/2014/main" id="{8C1437F9-1810-4FCE-85EA-8363F14294E6}"/>
              </a:ext>
            </a:extLst>
          </p:cNvPr>
          <p:cNvSpPr>
            <a:spLocks noGrp="1"/>
          </p:cNvSpPr>
          <p:nvPr>
            <p:ph type="ftr" sz="quarter" idx="11"/>
          </p:nvPr>
        </p:nvSpPr>
        <p:spPr/>
        <p:txBody>
          <a:bodyPr/>
          <a:lstStyle/>
          <a:p>
            <a:r>
              <a:rPr lang="en-US" dirty="0"/>
              <a:t>Mini-Lesson:  Declarer Play</a:t>
            </a:r>
          </a:p>
        </p:txBody>
      </p:sp>
      <p:sp>
        <p:nvSpPr>
          <p:cNvPr id="6" name="Slide Number Placeholder 5">
            <a:extLst>
              <a:ext uri="{FF2B5EF4-FFF2-40B4-BE49-F238E27FC236}">
                <a16:creationId xmlns:a16="http://schemas.microsoft.com/office/drawing/2014/main" id="{C48D382A-3123-477A-BE8D-561F3142C569}"/>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1238645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7F48-57E0-444B-9BD9-0E0BBBAEB4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886406-4606-4418-900B-ADC9223CF6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DB8BB-DB46-46BE-9CA3-344A7F565E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A97D2E-8FD3-4232-B091-89514F3C4740}"/>
              </a:ext>
            </a:extLst>
          </p:cNvPr>
          <p:cNvSpPr>
            <a:spLocks noGrp="1"/>
          </p:cNvSpPr>
          <p:nvPr>
            <p:ph type="dt" sz="half" idx="10"/>
          </p:nvPr>
        </p:nvSpPr>
        <p:spPr/>
        <p:txBody>
          <a:bodyPr/>
          <a:lstStyle/>
          <a:p>
            <a:fld id="{3E84DAA0-B0B0-4D5E-ADB6-556C10DFDB85}" type="datetime1">
              <a:rPr lang="en-US" smtClean="0"/>
              <a:t>11/14/2024</a:t>
            </a:fld>
            <a:endParaRPr lang="en-US"/>
          </a:p>
        </p:txBody>
      </p:sp>
      <p:sp>
        <p:nvSpPr>
          <p:cNvPr id="6" name="Footer Placeholder 5">
            <a:extLst>
              <a:ext uri="{FF2B5EF4-FFF2-40B4-BE49-F238E27FC236}">
                <a16:creationId xmlns:a16="http://schemas.microsoft.com/office/drawing/2014/main" id="{D1CB34C0-B751-48BF-9121-51AC92912D7E}"/>
              </a:ext>
            </a:extLst>
          </p:cNvPr>
          <p:cNvSpPr>
            <a:spLocks noGrp="1"/>
          </p:cNvSpPr>
          <p:nvPr>
            <p:ph type="ftr" sz="quarter" idx="11"/>
          </p:nvPr>
        </p:nvSpPr>
        <p:spPr/>
        <p:txBody>
          <a:bodyPr/>
          <a:lstStyle/>
          <a:p>
            <a:r>
              <a:rPr lang="en-US"/>
              <a:t>First Session</a:t>
            </a:r>
          </a:p>
        </p:txBody>
      </p:sp>
      <p:sp>
        <p:nvSpPr>
          <p:cNvPr id="7" name="Slide Number Placeholder 6">
            <a:extLst>
              <a:ext uri="{FF2B5EF4-FFF2-40B4-BE49-F238E27FC236}">
                <a16:creationId xmlns:a16="http://schemas.microsoft.com/office/drawing/2014/main" id="{84A38EDD-C50F-48E3-9E25-1ABBEE1EF513}"/>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3639196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74ACF-319C-4557-A9F7-89B716F96B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800671-250E-48B7-93F6-F215117694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DA0A12-5EEC-4682-AE77-4C6D373C1F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56BEB2-CDF5-410D-945B-3AEA4BF47E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99961C-7839-4706-9AB2-E5BACFA6C8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1FB535-2366-48B2-A3B4-C9D873F79C9E}"/>
              </a:ext>
            </a:extLst>
          </p:cNvPr>
          <p:cNvSpPr>
            <a:spLocks noGrp="1"/>
          </p:cNvSpPr>
          <p:nvPr>
            <p:ph type="dt" sz="half" idx="10"/>
          </p:nvPr>
        </p:nvSpPr>
        <p:spPr/>
        <p:txBody>
          <a:bodyPr/>
          <a:lstStyle/>
          <a:p>
            <a:fld id="{99A1B07F-08BA-42D4-B89D-3529240318D5}" type="datetime1">
              <a:rPr lang="en-US" smtClean="0"/>
              <a:t>11/14/2024</a:t>
            </a:fld>
            <a:endParaRPr lang="en-US"/>
          </a:p>
        </p:txBody>
      </p:sp>
      <p:sp>
        <p:nvSpPr>
          <p:cNvPr id="8" name="Footer Placeholder 7">
            <a:extLst>
              <a:ext uri="{FF2B5EF4-FFF2-40B4-BE49-F238E27FC236}">
                <a16:creationId xmlns:a16="http://schemas.microsoft.com/office/drawing/2014/main" id="{5C9B5247-3F90-4061-96BD-2A59C00BCEFC}"/>
              </a:ext>
            </a:extLst>
          </p:cNvPr>
          <p:cNvSpPr>
            <a:spLocks noGrp="1"/>
          </p:cNvSpPr>
          <p:nvPr>
            <p:ph type="ftr" sz="quarter" idx="11"/>
          </p:nvPr>
        </p:nvSpPr>
        <p:spPr/>
        <p:txBody>
          <a:bodyPr/>
          <a:lstStyle/>
          <a:p>
            <a:r>
              <a:rPr lang="en-US"/>
              <a:t>First Session</a:t>
            </a:r>
          </a:p>
        </p:txBody>
      </p:sp>
      <p:sp>
        <p:nvSpPr>
          <p:cNvPr id="9" name="Slide Number Placeholder 8">
            <a:extLst>
              <a:ext uri="{FF2B5EF4-FFF2-40B4-BE49-F238E27FC236}">
                <a16:creationId xmlns:a16="http://schemas.microsoft.com/office/drawing/2014/main" id="{DCD6BC9C-FDF4-4F76-B539-2FCCB9A35A9A}"/>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214288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D7DAA-0751-4337-BC2D-9F55A4C350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0FEBA7-16D3-4F84-8FAF-7E34D96D7881}"/>
              </a:ext>
            </a:extLst>
          </p:cNvPr>
          <p:cNvSpPr>
            <a:spLocks noGrp="1"/>
          </p:cNvSpPr>
          <p:nvPr>
            <p:ph type="dt" sz="half" idx="10"/>
          </p:nvPr>
        </p:nvSpPr>
        <p:spPr/>
        <p:txBody>
          <a:bodyPr/>
          <a:lstStyle/>
          <a:p>
            <a:fld id="{E8E3F91B-42B3-427A-961B-5A31F92AAE85}" type="datetime1">
              <a:rPr lang="en-US" smtClean="0"/>
              <a:t>11/14/2024</a:t>
            </a:fld>
            <a:endParaRPr lang="en-US"/>
          </a:p>
        </p:txBody>
      </p:sp>
      <p:sp>
        <p:nvSpPr>
          <p:cNvPr id="4" name="Footer Placeholder 3">
            <a:extLst>
              <a:ext uri="{FF2B5EF4-FFF2-40B4-BE49-F238E27FC236}">
                <a16:creationId xmlns:a16="http://schemas.microsoft.com/office/drawing/2014/main" id="{3642CC58-ABCC-49E7-A3F3-6392F98E2352}"/>
              </a:ext>
            </a:extLst>
          </p:cNvPr>
          <p:cNvSpPr>
            <a:spLocks noGrp="1"/>
          </p:cNvSpPr>
          <p:nvPr>
            <p:ph type="ftr" sz="quarter" idx="11"/>
          </p:nvPr>
        </p:nvSpPr>
        <p:spPr/>
        <p:txBody>
          <a:bodyPr/>
          <a:lstStyle/>
          <a:p>
            <a:r>
              <a:rPr lang="en-US" dirty="0"/>
              <a:t>Mini-Lesson:  Declarer Play</a:t>
            </a:r>
          </a:p>
        </p:txBody>
      </p:sp>
      <p:sp>
        <p:nvSpPr>
          <p:cNvPr id="5" name="Slide Number Placeholder 4">
            <a:extLst>
              <a:ext uri="{FF2B5EF4-FFF2-40B4-BE49-F238E27FC236}">
                <a16:creationId xmlns:a16="http://schemas.microsoft.com/office/drawing/2014/main" id="{5E485DF1-C78C-4910-8A62-AD1D03D4B84B}"/>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2361824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3CB84-C72A-4507-9CD3-F02277909704}"/>
              </a:ext>
            </a:extLst>
          </p:cNvPr>
          <p:cNvSpPr>
            <a:spLocks noGrp="1"/>
          </p:cNvSpPr>
          <p:nvPr>
            <p:ph type="dt" sz="half" idx="10"/>
          </p:nvPr>
        </p:nvSpPr>
        <p:spPr/>
        <p:txBody>
          <a:bodyPr/>
          <a:lstStyle/>
          <a:p>
            <a:fld id="{BD70FF66-4ED7-4043-99C8-EB6FEF513315}" type="datetime1">
              <a:rPr lang="en-US" smtClean="0"/>
              <a:t>11/14/2024</a:t>
            </a:fld>
            <a:endParaRPr lang="en-US"/>
          </a:p>
        </p:txBody>
      </p:sp>
      <p:sp>
        <p:nvSpPr>
          <p:cNvPr id="3" name="Footer Placeholder 2">
            <a:extLst>
              <a:ext uri="{FF2B5EF4-FFF2-40B4-BE49-F238E27FC236}">
                <a16:creationId xmlns:a16="http://schemas.microsoft.com/office/drawing/2014/main" id="{7CEB1164-90F2-4FEB-9A9B-4AA88D933809}"/>
              </a:ext>
            </a:extLst>
          </p:cNvPr>
          <p:cNvSpPr>
            <a:spLocks noGrp="1"/>
          </p:cNvSpPr>
          <p:nvPr>
            <p:ph type="ftr" sz="quarter" idx="11"/>
          </p:nvPr>
        </p:nvSpPr>
        <p:spPr/>
        <p:txBody>
          <a:bodyPr anchor="ctr"/>
          <a:lstStyle/>
          <a:p>
            <a:r>
              <a:rPr lang="en-US" dirty="0"/>
              <a:t>Mini-Lesson:  Playing Techniques #1</a:t>
            </a:r>
          </a:p>
          <a:p>
            <a:endParaRPr lang="en-US" dirty="0"/>
          </a:p>
        </p:txBody>
      </p:sp>
      <p:sp>
        <p:nvSpPr>
          <p:cNvPr id="4" name="Slide Number Placeholder 3">
            <a:extLst>
              <a:ext uri="{FF2B5EF4-FFF2-40B4-BE49-F238E27FC236}">
                <a16:creationId xmlns:a16="http://schemas.microsoft.com/office/drawing/2014/main" id="{79D2A90F-A9A3-42C9-9A2C-E2F04F0E5C2C}"/>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246078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8B087-E0DF-4FCD-BA11-33BC46A37B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9F840D-6246-46F8-A937-367E66FE64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8ED18B-F62C-4233-81B4-5CABC5A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750D85-C688-419A-A4A6-82E15A7A54C1}"/>
              </a:ext>
            </a:extLst>
          </p:cNvPr>
          <p:cNvSpPr>
            <a:spLocks noGrp="1"/>
          </p:cNvSpPr>
          <p:nvPr>
            <p:ph type="dt" sz="half" idx="10"/>
          </p:nvPr>
        </p:nvSpPr>
        <p:spPr/>
        <p:txBody>
          <a:bodyPr/>
          <a:lstStyle/>
          <a:p>
            <a:fld id="{7E82E42F-1BFE-4302-9092-856D464BF074}" type="datetime1">
              <a:rPr lang="en-US" smtClean="0"/>
              <a:t>11/14/2024</a:t>
            </a:fld>
            <a:endParaRPr lang="en-US"/>
          </a:p>
        </p:txBody>
      </p:sp>
      <p:sp>
        <p:nvSpPr>
          <p:cNvPr id="6" name="Footer Placeholder 5">
            <a:extLst>
              <a:ext uri="{FF2B5EF4-FFF2-40B4-BE49-F238E27FC236}">
                <a16:creationId xmlns:a16="http://schemas.microsoft.com/office/drawing/2014/main" id="{C99A74AF-387D-4EE8-9F3E-D1C5D3F19AE2}"/>
              </a:ext>
            </a:extLst>
          </p:cNvPr>
          <p:cNvSpPr>
            <a:spLocks noGrp="1"/>
          </p:cNvSpPr>
          <p:nvPr>
            <p:ph type="ftr" sz="quarter" idx="11"/>
          </p:nvPr>
        </p:nvSpPr>
        <p:spPr/>
        <p:txBody>
          <a:bodyPr/>
          <a:lstStyle/>
          <a:p>
            <a:r>
              <a:rPr lang="en-US"/>
              <a:t>First Session</a:t>
            </a:r>
          </a:p>
        </p:txBody>
      </p:sp>
      <p:sp>
        <p:nvSpPr>
          <p:cNvPr id="7" name="Slide Number Placeholder 6">
            <a:extLst>
              <a:ext uri="{FF2B5EF4-FFF2-40B4-BE49-F238E27FC236}">
                <a16:creationId xmlns:a16="http://schemas.microsoft.com/office/drawing/2014/main" id="{EB800E37-DC22-4369-A58E-4644D23EC6A8}"/>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270316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C059-24AD-47E4-9F07-7EF9B19F95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7F1A35-AAF5-47CA-99D4-510E94DCE7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6EBC24-8382-41A3-A405-AB95286470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41F0BE-BB68-4226-9422-DA5E0C124636}"/>
              </a:ext>
            </a:extLst>
          </p:cNvPr>
          <p:cNvSpPr>
            <a:spLocks noGrp="1"/>
          </p:cNvSpPr>
          <p:nvPr>
            <p:ph type="dt" sz="half" idx="10"/>
          </p:nvPr>
        </p:nvSpPr>
        <p:spPr/>
        <p:txBody>
          <a:bodyPr/>
          <a:lstStyle/>
          <a:p>
            <a:fld id="{B88B9DA9-AA74-423B-8150-DA7427B7B256}" type="datetime1">
              <a:rPr lang="en-US" smtClean="0"/>
              <a:t>11/14/2024</a:t>
            </a:fld>
            <a:endParaRPr lang="en-US"/>
          </a:p>
        </p:txBody>
      </p:sp>
      <p:sp>
        <p:nvSpPr>
          <p:cNvPr id="6" name="Footer Placeholder 5">
            <a:extLst>
              <a:ext uri="{FF2B5EF4-FFF2-40B4-BE49-F238E27FC236}">
                <a16:creationId xmlns:a16="http://schemas.microsoft.com/office/drawing/2014/main" id="{068A0895-A954-4172-B410-CAF41364CBBD}"/>
              </a:ext>
            </a:extLst>
          </p:cNvPr>
          <p:cNvSpPr>
            <a:spLocks noGrp="1"/>
          </p:cNvSpPr>
          <p:nvPr>
            <p:ph type="ftr" sz="quarter" idx="11"/>
          </p:nvPr>
        </p:nvSpPr>
        <p:spPr/>
        <p:txBody>
          <a:bodyPr/>
          <a:lstStyle/>
          <a:p>
            <a:r>
              <a:rPr lang="en-US"/>
              <a:t>First Session</a:t>
            </a:r>
          </a:p>
        </p:txBody>
      </p:sp>
      <p:sp>
        <p:nvSpPr>
          <p:cNvPr id="7" name="Slide Number Placeholder 6">
            <a:extLst>
              <a:ext uri="{FF2B5EF4-FFF2-40B4-BE49-F238E27FC236}">
                <a16:creationId xmlns:a16="http://schemas.microsoft.com/office/drawing/2014/main" id="{B31D5BB0-32B5-49A0-8ADA-FD4F473A7036}"/>
              </a:ext>
            </a:extLst>
          </p:cNvPr>
          <p:cNvSpPr>
            <a:spLocks noGrp="1"/>
          </p:cNvSpPr>
          <p:nvPr>
            <p:ph type="sldNum" sz="quarter" idx="12"/>
          </p:nvPr>
        </p:nvSpPr>
        <p:spPr/>
        <p:txBody>
          <a:bodyPr/>
          <a:lstStyle/>
          <a:p>
            <a:fld id="{55A34CDA-4E2D-486B-BFDA-4CE76E3C0E18}" type="slidenum">
              <a:rPr lang="en-US" smtClean="0"/>
              <a:t>‹#›</a:t>
            </a:fld>
            <a:endParaRPr lang="en-US"/>
          </a:p>
        </p:txBody>
      </p:sp>
    </p:spTree>
    <p:extLst>
      <p:ext uri="{BB962C8B-B14F-4D97-AF65-F5344CB8AC3E}">
        <p14:creationId xmlns:p14="http://schemas.microsoft.com/office/powerpoint/2010/main" val="650833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0F126-5BB8-467E-A2BE-42A0197FD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120E540-B31E-40DB-89E3-57494D9F8D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662E9D-AF2D-4FF8-9147-200602CF88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4B318D-395B-4C5A-A8C5-77A7B898551D}" type="datetime1">
              <a:rPr lang="en-US" smtClean="0"/>
              <a:t>11/14/2024</a:t>
            </a:fld>
            <a:endParaRPr lang="en-US" dirty="0"/>
          </a:p>
        </p:txBody>
      </p:sp>
      <p:sp>
        <p:nvSpPr>
          <p:cNvPr id="5" name="Footer Placeholder 4">
            <a:extLst>
              <a:ext uri="{FF2B5EF4-FFF2-40B4-BE49-F238E27FC236}">
                <a16:creationId xmlns:a16="http://schemas.microsoft.com/office/drawing/2014/main" id="{11DA9D86-528B-4241-BFDD-B2ADB1E3BB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Mini-Lesson:  Playing Techniques #1</a:t>
            </a:r>
          </a:p>
        </p:txBody>
      </p:sp>
      <p:sp>
        <p:nvSpPr>
          <p:cNvPr id="6" name="Slide Number Placeholder 5">
            <a:extLst>
              <a:ext uri="{FF2B5EF4-FFF2-40B4-BE49-F238E27FC236}">
                <a16:creationId xmlns:a16="http://schemas.microsoft.com/office/drawing/2014/main" id="{619CD775-C96B-43A1-8BF2-1260A6040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34CDA-4E2D-486B-BFDA-4CE76E3C0E18}" type="slidenum">
              <a:rPr lang="en-US" smtClean="0"/>
              <a:t>‹#›</a:t>
            </a:fld>
            <a:endParaRPr lang="en-US"/>
          </a:p>
        </p:txBody>
      </p:sp>
    </p:spTree>
    <p:extLst>
      <p:ext uri="{BB962C8B-B14F-4D97-AF65-F5344CB8AC3E}">
        <p14:creationId xmlns:p14="http://schemas.microsoft.com/office/powerpoint/2010/main" val="273443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F1053-FF96-4477-9E3A-1DD9CF8E994E}"/>
              </a:ext>
            </a:extLst>
          </p:cNvPr>
          <p:cNvSpPr>
            <a:spLocks noGrp="1"/>
          </p:cNvSpPr>
          <p:nvPr>
            <p:ph type="ctrTitle"/>
          </p:nvPr>
        </p:nvSpPr>
        <p:spPr/>
        <p:txBody>
          <a:bodyPr/>
          <a:lstStyle/>
          <a:p>
            <a:r>
              <a:rPr lang="en-US" dirty="0"/>
              <a:t>Declarer Play</a:t>
            </a:r>
            <a:br>
              <a:rPr lang="en-US" dirty="0"/>
            </a:br>
            <a:r>
              <a:rPr lang="en-US" dirty="0"/>
              <a:t>Mini-Lesson</a:t>
            </a:r>
          </a:p>
        </p:txBody>
      </p:sp>
      <p:sp>
        <p:nvSpPr>
          <p:cNvPr id="3" name="Subtitle 2">
            <a:extLst>
              <a:ext uri="{FF2B5EF4-FFF2-40B4-BE49-F238E27FC236}">
                <a16:creationId xmlns:a16="http://schemas.microsoft.com/office/drawing/2014/main" id="{2A74377F-EB55-4AB5-9179-9DCE5442C506}"/>
              </a:ext>
            </a:extLst>
          </p:cNvPr>
          <p:cNvSpPr>
            <a:spLocks noGrp="1"/>
          </p:cNvSpPr>
          <p:nvPr>
            <p:ph type="subTitle" idx="1"/>
          </p:nvPr>
        </p:nvSpPr>
        <p:spPr/>
        <p:txBody>
          <a:bodyPr/>
          <a:lstStyle/>
          <a:p>
            <a:endParaRPr lang="en-US" dirty="0"/>
          </a:p>
          <a:p>
            <a:r>
              <a:rPr lang="en-US" dirty="0"/>
              <a:t>More information:  https://bridge.careytutor.com</a:t>
            </a:r>
          </a:p>
        </p:txBody>
      </p:sp>
    </p:spTree>
    <p:extLst>
      <p:ext uri="{BB962C8B-B14F-4D97-AF65-F5344CB8AC3E}">
        <p14:creationId xmlns:p14="http://schemas.microsoft.com/office/powerpoint/2010/main" val="2571658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9CC8E-0A9D-F588-D4BA-F7C14795760C}"/>
              </a:ext>
            </a:extLst>
          </p:cNvPr>
          <p:cNvSpPr>
            <a:spLocks noGrp="1"/>
          </p:cNvSpPr>
          <p:nvPr>
            <p:ph type="title"/>
          </p:nvPr>
        </p:nvSpPr>
        <p:spPr/>
        <p:txBody>
          <a:bodyPr/>
          <a:lstStyle/>
          <a:p>
            <a:r>
              <a:rPr lang="en-US"/>
              <a:t>Declarer Play I</a:t>
            </a:r>
            <a:endParaRPr lang="en-US" dirty="0"/>
          </a:p>
        </p:txBody>
      </p:sp>
      <p:sp>
        <p:nvSpPr>
          <p:cNvPr id="3" name="Content Placeholder 2">
            <a:extLst>
              <a:ext uri="{FF2B5EF4-FFF2-40B4-BE49-F238E27FC236}">
                <a16:creationId xmlns:a16="http://schemas.microsoft.com/office/drawing/2014/main" id="{87E9C3FE-0B90-D27E-3247-C29AC8A0B717}"/>
              </a:ext>
            </a:extLst>
          </p:cNvPr>
          <p:cNvSpPr>
            <a:spLocks noGrp="1"/>
          </p:cNvSpPr>
          <p:nvPr>
            <p:ph idx="1"/>
          </p:nvPr>
        </p:nvSpPr>
        <p:spPr>
          <a:xfrm>
            <a:off x="838200" y="1585914"/>
            <a:ext cx="10515600" cy="4662488"/>
          </a:xfrm>
        </p:spPr>
        <p:txBody>
          <a:bodyPr>
            <a:normAutofit fontScale="92500" lnSpcReduction="10000"/>
          </a:bodyPr>
          <a:lstStyle/>
          <a:p>
            <a:r>
              <a:rPr lang="en-US" dirty="0"/>
              <a:t>Plan before the first play – losers (suit contract), then winners if useful</a:t>
            </a:r>
          </a:p>
          <a:p>
            <a:endParaRPr lang="en-US" dirty="0"/>
          </a:p>
          <a:p>
            <a:r>
              <a:rPr lang="en-US" dirty="0"/>
              <a:t>Assessing strong and weak suits</a:t>
            </a:r>
          </a:p>
          <a:p>
            <a:endParaRPr lang="en-US" dirty="0"/>
          </a:p>
          <a:p>
            <a:r>
              <a:rPr lang="en-US" dirty="0"/>
              <a:t>The “danger hand”</a:t>
            </a:r>
          </a:p>
          <a:p>
            <a:pPr lvl="1"/>
            <a:r>
              <a:rPr lang="en-US" dirty="0"/>
              <a:t>The opponent hand that can take a lot of tricks when on lead; </a:t>
            </a:r>
            <a:r>
              <a:rPr lang="en-US" b="1" u="sng" dirty="0"/>
              <a:t>or</a:t>
            </a:r>
          </a:p>
          <a:p>
            <a:pPr lvl="1"/>
            <a:r>
              <a:rPr lang="en-US" dirty="0"/>
              <a:t>The opponent hand that will lead through your weakness when on lead</a:t>
            </a:r>
          </a:p>
          <a:p>
            <a:endParaRPr lang="en-US" dirty="0"/>
          </a:p>
          <a:p>
            <a:r>
              <a:rPr lang="en-US" dirty="0"/>
              <a:t>Use of a long suit for discards</a:t>
            </a:r>
          </a:p>
          <a:p>
            <a:endParaRPr lang="en-US" dirty="0"/>
          </a:p>
          <a:p>
            <a:r>
              <a:rPr lang="en-US" dirty="0"/>
              <a:t>Clues from the bidding</a:t>
            </a:r>
          </a:p>
          <a:p>
            <a:endParaRPr lang="en-US" dirty="0"/>
          </a:p>
        </p:txBody>
      </p:sp>
      <p:sp>
        <p:nvSpPr>
          <p:cNvPr id="4" name="Footer Placeholder 3">
            <a:extLst>
              <a:ext uri="{FF2B5EF4-FFF2-40B4-BE49-F238E27FC236}">
                <a16:creationId xmlns:a16="http://schemas.microsoft.com/office/drawing/2014/main" id="{FCA0538D-537B-68D2-06C5-7B75D1244432}"/>
              </a:ext>
            </a:extLst>
          </p:cNvPr>
          <p:cNvSpPr>
            <a:spLocks noGrp="1"/>
          </p:cNvSpPr>
          <p:nvPr>
            <p:ph type="ftr" sz="quarter" idx="11"/>
          </p:nvPr>
        </p:nvSpPr>
        <p:spPr/>
        <p:txBody>
          <a:bodyPr/>
          <a:lstStyle/>
          <a:p>
            <a:r>
              <a:rPr lang="en-US" dirty="0"/>
              <a:t>Mini-Lesson:  Declarer Play</a:t>
            </a:r>
          </a:p>
        </p:txBody>
      </p:sp>
    </p:spTree>
    <p:extLst>
      <p:ext uri="{BB962C8B-B14F-4D97-AF65-F5344CB8AC3E}">
        <p14:creationId xmlns:p14="http://schemas.microsoft.com/office/powerpoint/2010/main" val="2950306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9CC8E-0A9D-F588-D4BA-F7C14795760C}"/>
              </a:ext>
            </a:extLst>
          </p:cNvPr>
          <p:cNvSpPr>
            <a:spLocks noGrp="1"/>
          </p:cNvSpPr>
          <p:nvPr>
            <p:ph type="title"/>
          </p:nvPr>
        </p:nvSpPr>
        <p:spPr/>
        <p:txBody>
          <a:bodyPr/>
          <a:lstStyle/>
          <a:p>
            <a:r>
              <a:rPr lang="en-US" dirty="0"/>
              <a:t>Detailed Planning Questions</a:t>
            </a:r>
          </a:p>
        </p:txBody>
      </p:sp>
      <p:sp>
        <p:nvSpPr>
          <p:cNvPr id="3" name="Content Placeholder 2">
            <a:extLst>
              <a:ext uri="{FF2B5EF4-FFF2-40B4-BE49-F238E27FC236}">
                <a16:creationId xmlns:a16="http://schemas.microsoft.com/office/drawing/2014/main" id="{87E9C3FE-0B90-D27E-3247-C29AC8A0B717}"/>
              </a:ext>
            </a:extLst>
          </p:cNvPr>
          <p:cNvSpPr>
            <a:spLocks noGrp="1"/>
          </p:cNvSpPr>
          <p:nvPr>
            <p:ph idx="1"/>
          </p:nvPr>
        </p:nvSpPr>
        <p:spPr>
          <a:xfrm>
            <a:off x="838200" y="1585914"/>
            <a:ext cx="10515600" cy="4662488"/>
          </a:xfrm>
        </p:spPr>
        <p:txBody>
          <a:bodyPr>
            <a:normAutofit/>
          </a:bodyPr>
          <a:lstStyle/>
          <a:p>
            <a:r>
              <a:rPr lang="en-US" dirty="0"/>
              <a:t>Which suits are strong?</a:t>
            </a:r>
          </a:p>
          <a:p>
            <a:endParaRPr lang="en-US" dirty="0"/>
          </a:p>
          <a:p>
            <a:r>
              <a:rPr lang="en-US" dirty="0"/>
              <a:t>Which suits are weak?</a:t>
            </a:r>
          </a:p>
          <a:p>
            <a:endParaRPr lang="en-US" dirty="0"/>
          </a:p>
          <a:p>
            <a:r>
              <a:rPr lang="en-US" dirty="0"/>
              <a:t>Which suits have length (combining both hands)?</a:t>
            </a:r>
          </a:p>
          <a:p>
            <a:endParaRPr lang="en-US" dirty="0"/>
          </a:p>
          <a:p>
            <a:r>
              <a:rPr lang="en-US" dirty="0"/>
              <a:t>Which suits have shortness (either hand)?</a:t>
            </a:r>
          </a:p>
          <a:p>
            <a:endParaRPr lang="en-US" dirty="0"/>
          </a:p>
          <a:p>
            <a:r>
              <a:rPr lang="en-US" dirty="0"/>
              <a:t>Which opponent’s hand would I like to be on lead?</a:t>
            </a:r>
          </a:p>
          <a:p>
            <a:endParaRPr lang="en-US" dirty="0"/>
          </a:p>
        </p:txBody>
      </p:sp>
      <p:sp>
        <p:nvSpPr>
          <p:cNvPr id="4" name="Footer Placeholder 3">
            <a:extLst>
              <a:ext uri="{FF2B5EF4-FFF2-40B4-BE49-F238E27FC236}">
                <a16:creationId xmlns:a16="http://schemas.microsoft.com/office/drawing/2014/main" id="{FCA0538D-537B-68D2-06C5-7B75D1244432}"/>
              </a:ext>
            </a:extLst>
          </p:cNvPr>
          <p:cNvSpPr>
            <a:spLocks noGrp="1"/>
          </p:cNvSpPr>
          <p:nvPr>
            <p:ph type="ftr" sz="quarter" idx="11"/>
          </p:nvPr>
        </p:nvSpPr>
        <p:spPr/>
        <p:txBody>
          <a:bodyPr/>
          <a:lstStyle/>
          <a:p>
            <a:r>
              <a:rPr lang="en-US" dirty="0"/>
              <a:t>Mini-Lesson: Declarer Play</a:t>
            </a:r>
          </a:p>
        </p:txBody>
      </p:sp>
    </p:spTree>
    <p:extLst>
      <p:ext uri="{BB962C8B-B14F-4D97-AF65-F5344CB8AC3E}">
        <p14:creationId xmlns:p14="http://schemas.microsoft.com/office/powerpoint/2010/main" val="516973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300ED-7ECA-490E-A4EF-C3586088E657}"/>
              </a:ext>
            </a:extLst>
          </p:cNvPr>
          <p:cNvSpPr>
            <a:spLocks noGrp="1"/>
          </p:cNvSpPr>
          <p:nvPr>
            <p:ph type="title"/>
          </p:nvPr>
        </p:nvSpPr>
        <p:spPr/>
        <p:txBody>
          <a:bodyPr/>
          <a:lstStyle/>
          <a:p>
            <a:pPr algn="ctr"/>
            <a:r>
              <a:rPr lang="en-US" dirty="0"/>
              <a:t>Hand #1</a:t>
            </a:r>
          </a:p>
        </p:txBody>
      </p:sp>
      <p:sp>
        <p:nvSpPr>
          <p:cNvPr id="3" name="Content Placeholder 2">
            <a:extLst>
              <a:ext uri="{FF2B5EF4-FFF2-40B4-BE49-F238E27FC236}">
                <a16:creationId xmlns:a16="http://schemas.microsoft.com/office/drawing/2014/main" id="{E13A74C6-2A2E-4D0C-A7D7-7EF428898F86}"/>
              </a:ext>
            </a:extLst>
          </p:cNvPr>
          <p:cNvSpPr>
            <a:spLocks noGrp="1"/>
          </p:cNvSpPr>
          <p:nvPr>
            <p:ph idx="1"/>
          </p:nvPr>
        </p:nvSpPr>
        <p:spPr>
          <a:xfrm>
            <a:off x="841407" y="1654175"/>
            <a:ext cx="10515600" cy="4895723"/>
          </a:xfrm>
        </p:spPr>
        <p:txBody>
          <a:bodyPr>
            <a:normAutofit/>
          </a:bodyPr>
          <a:lstStyle/>
          <a:p>
            <a:pPr marL="0" indent="0">
              <a:buNone/>
            </a:pPr>
            <a:r>
              <a:rPr lang="en-US" b="1" i="1" dirty="0">
                <a:solidFill>
                  <a:srgbClr val="FF0000"/>
                </a:solidFill>
              </a:rPr>
              <a:t>4 Spade contract</a:t>
            </a:r>
            <a:endParaRPr lang="en-US" b="1" i="1" dirty="0">
              <a:solidFill>
                <a:srgbClr val="FF0000"/>
              </a:solidFill>
              <a:sym typeface="Wingdings" panose="05000000000000000000" pitchFamily="2" charset="2"/>
            </a:endParaRPr>
          </a:p>
          <a:p>
            <a:pPr marL="0" indent="0">
              <a:buNone/>
            </a:pPr>
            <a:endParaRPr lang="en-US" dirty="0"/>
          </a:p>
          <a:p>
            <a:pPr lvl="1"/>
            <a:endParaRPr lang="en-US" dirty="0"/>
          </a:p>
        </p:txBody>
      </p:sp>
      <p:sp>
        <p:nvSpPr>
          <p:cNvPr id="24" name="Rectangle 23">
            <a:extLst>
              <a:ext uri="{FF2B5EF4-FFF2-40B4-BE49-F238E27FC236}">
                <a16:creationId xmlns:a16="http://schemas.microsoft.com/office/drawing/2014/main" id="{0C599CC5-53E1-E4CD-FC87-98EAAA701ABF}"/>
              </a:ext>
            </a:extLst>
          </p:cNvPr>
          <p:cNvSpPr/>
          <p:nvPr/>
        </p:nvSpPr>
        <p:spPr>
          <a:xfrm>
            <a:off x="5135880" y="3051048"/>
            <a:ext cx="2286000" cy="228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TextBox 27">
            <a:extLst>
              <a:ext uri="{FF2B5EF4-FFF2-40B4-BE49-F238E27FC236}">
                <a16:creationId xmlns:a16="http://schemas.microsoft.com/office/drawing/2014/main" id="{21DBAEDE-C6D2-01AD-2F7A-882D3BE24ED2}"/>
              </a:ext>
            </a:extLst>
          </p:cNvPr>
          <p:cNvSpPr txBox="1"/>
          <p:nvPr/>
        </p:nvSpPr>
        <p:spPr>
          <a:xfrm>
            <a:off x="3608832" y="2371599"/>
            <a:ext cx="5431536" cy="584775"/>
          </a:xfrm>
          <a:prstGeom prst="rect">
            <a:avLst/>
          </a:prstGeom>
          <a:noFill/>
        </p:spPr>
        <p:txBody>
          <a:bodyPr wrap="square" rtlCol="0">
            <a:spAutoFit/>
          </a:bodyPr>
          <a:lstStyle/>
          <a:p>
            <a:pPr algn="ctr"/>
            <a:r>
              <a:rPr lang="en-US" sz="3200" b="1" dirty="0"/>
              <a:t>♠A9763      A3     K8  ♣K962   </a:t>
            </a:r>
          </a:p>
        </p:txBody>
      </p:sp>
      <p:sp>
        <p:nvSpPr>
          <p:cNvPr id="29" name="TextBox 28">
            <a:extLst>
              <a:ext uri="{FF2B5EF4-FFF2-40B4-BE49-F238E27FC236}">
                <a16:creationId xmlns:a16="http://schemas.microsoft.com/office/drawing/2014/main" id="{842E0F3A-F24E-9881-68EC-D8BB13DD63D6}"/>
              </a:ext>
            </a:extLst>
          </p:cNvPr>
          <p:cNvSpPr txBox="1"/>
          <p:nvPr/>
        </p:nvSpPr>
        <p:spPr>
          <a:xfrm>
            <a:off x="3608832" y="5479059"/>
            <a:ext cx="5431536" cy="584775"/>
          </a:xfrm>
          <a:prstGeom prst="rect">
            <a:avLst/>
          </a:prstGeom>
          <a:noFill/>
        </p:spPr>
        <p:txBody>
          <a:bodyPr wrap="square" rtlCol="0">
            <a:spAutoFit/>
          </a:bodyPr>
          <a:lstStyle/>
          <a:p>
            <a:pPr algn="ctr"/>
            <a:r>
              <a:rPr lang="en-US" sz="3200" b="1" dirty="0"/>
              <a:t>♠KQJ       862     J7  ♣AT753</a:t>
            </a:r>
          </a:p>
        </p:txBody>
      </p:sp>
      <p:pic>
        <p:nvPicPr>
          <p:cNvPr id="31" name="Graphic 30" descr="Heart with solid fill">
            <a:extLst>
              <a:ext uri="{FF2B5EF4-FFF2-40B4-BE49-F238E27FC236}">
                <a16:creationId xmlns:a16="http://schemas.microsoft.com/office/drawing/2014/main" id="{2A3B5A6F-63D0-3968-16D6-0097A30162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31569" y="2484121"/>
            <a:ext cx="371855" cy="371855"/>
          </a:xfrm>
          <a:prstGeom prst="rect">
            <a:avLst/>
          </a:prstGeom>
        </p:spPr>
      </p:pic>
      <p:sp>
        <p:nvSpPr>
          <p:cNvPr id="32" name="Diamond 31">
            <a:extLst>
              <a:ext uri="{FF2B5EF4-FFF2-40B4-BE49-F238E27FC236}">
                <a16:creationId xmlns:a16="http://schemas.microsoft.com/office/drawing/2014/main" id="{AC24A9A6-41D9-AE03-EE78-B70FCF6BB1F3}"/>
              </a:ext>
            </a:extLst>
          </p:cNvPr>
          <p:cNvSpPr/>
          <p:nvPr/>
        </p:nvSpPr>
        <p:spPr>
          <a:xfrm>
            <a:off x="6569392" y="2496313"/>
            <a:ext cx="280416" cy="283463"/>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Heart with solid fill">
            <a:extLst>
              <a:ext uri="{FF2B5EF4-FFF2-40B4-BE49-F238E27FC236}">
                <a16:creationId xmlns:a16="http://schemas.microsoft.com/office/drawing/2014/main" id="{C1D65956-B3DD-B0CC-4A4E-D74A791132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65932" y="5587602"/>
            <a:ext cx="371855" cy="371855"/>
          </a:xfrm>
          <a:prstGeom prst="rect">
            <a:avLst/>
          </a:prstGeom>
        </p:spPr>
      </p:pic>
      <p:sp>
        <p:nvSpPr>
          <p:cNvPr id="34" name="Diamond 33">
            <a:extLst>
              <a:ext uri="{FF2B5EF4-FFF2-40B4-BE49-F238E27FC236}">
                <a16:creationId xmlns:a16="http://schemas.microsoft.com/office/drawing/2014/main" id="{817C5038-4978-4EB8-578A-0F9C053E64A0}"/>
              </a:ext>
            </a:extLst>
          </p:cNvPr>
          <p:cNvSpPr/>
          <p:nvPr/>
        </p:nvSpPr>
        <p:spPr>
          <a:xfrm>
            <a:off x="6404007" y="5622944"/>
            <a:ext cx="280416" cy="283463"/>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1F1E485-83E3-D5E4-6E8A-C34B9FDB5784}"/>
              </a:ext>
            </a:extLst>
          </p:cNvPr>
          <p:cNvSpPr txBox="1"/>
          <p:nvPr/>
        </p:nvSpPr>
        <p:spPr>
          <a:xfrm>
            <a:off x="5702807" y="4738813"/>
            <a:ext cx="1203959" cy="584775"/>
          </a:xfrm>
          <a:prstGeom prst="rect">
            <a:avLst/>
          </a:prstGeom>
          <a:noFill/>
        </p:spPr>
        <p:txBody>
          <a:bodyPr wrap="square" rtlCol="0">
            <a:spAutoFit/>
          </a:bodyPr>
          <a:lstStyle/>
          <a:p>
            <a:pPr algn="ctr"/>
            <a:r>
              <a:rPr lang="en-US" sz="3200" b="1" dirty="0"/>
              <a:t>South</a:t>
            </a:r>
          </a:p>
        </p:txBody>
      </p:sp>
      <p:sp>
        <p:nvSpPr>
          <p:cNvPr id="36" name="TextBox 35">
            <a:extLst>
              <a:ext uri="{FF2B5EF4-FFF2-40B4-BE49-F238E27FC236}">
                <a16:creationId xmlns:a16="http://schemas.microsoft.com/office/drawing/2014/main" id="{0D71A19E-DA14-FB39-6157-B4AA02C42FC2}"/>
              </a:ext>
            </a:extLst>
          </p:cNvPr>
          <p:cNvSpPr txBox="1"/>
          <p:nvPr/>
        </p:nvSpPr>
        <p:spPr>
          <a:xfrm>
            <a:off x="5660136" y="3062413"/>
            <a:ext cx="1203960" cy="584775"/>
          </a:xfrm>
          <a:prstGeom prst="rect">
            <a:avLst/>
          </a:prstGeom>
          <a:noFill/>
        </p:spPr>
        <p:txBody>
          <a:bodyPr wrap="square" rtlCol="0">
            <a:spAutoFit/>
          </a:bodyPr>
          <a:lstStyle/>
          <a:p>
            <a:pPr algn="ctr"/>
            <a:r>
              <a:rPr lang="en-US" sz="3200" b="1" dirty="0"/>
              <a:t>North</a:t>
            </a:r>
          </a:p>
        </p:txBody>
      </p:sp>
      <p:sp>
        <p:nvSpPr>
          <p:cNvPr id="4" name="TextBox 3">
            <a:extLst>
              <a:ext uri="{FF2B5EF4-FFF2-40B4-BE49-F238E27FC236}">
                <a16:creationId xmlns:a16="http://schemas.microsoft.com/office/drawing/2014/main" id="{7DA8BF01-9353-AC5D-6608-1912F161EFF5}"/>
              </a:ext>
            </a:extLst>
          </p:cNvPr>
          <p:cNvSpPr txBox="1"/>
          <p:nvPr/>
        </p:nvSpPr>
        <p:spPr>
          <a:xfrm>
            <a:off x="7502325" y="3869010"/>
            <a:ext cx="2871486" cy="584775"/>
          </a:xfrm>
          <a:prstGeom prst="rect">
            <a:avLst/>
          </a:prstGeom>
          <a:noFill/>
        </p:spPr>
        <p:txBody>
          <a:bodyPr wrap="square" rtlCol="0">
            <a:spAutoFit/>
          </a:bodyPr>
          <a:lstStyle/>
          <a:p>
            <a:pPr algn="ctr"/>
            <a:r>
              <a:rPr lang="en-US" sz="3200" b="1" dirty="0"/>
              <a:t>Q led by East</a:t>
            </a:r>
          </a:p>
        </p:txBody>
      </p:sp>
      <p:pic>
        <p:nvPicPr>
          <p:cNvPr id="5" name="Graphic 4" descr="Heart with solid fill">
            <a:extLst>
              <a:ext uri="{FF2B5EF4-FFF2-40B4-BE49-F238E27FC236}">
                <a16:creationId xmlns:a16="http://schemas.microsoft.com/office/drawing/2014/main" id="{6F3B2356-1E17-849F-9F48-612F41FC5D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16911" y="3990757"/>
            <a:ext cx="371855" cy="371855"/>
          </a:xfrm>
          <a:prstGeom prst="rect">
            <a:avLst/>
          </a:prstGeom>
        </p:spPr>
      </p:pic>
      <p:sp>
        <p:nvSpPr>
          <p:cNvPr id="7" name="TextBox 6">
            <a:extLst>
              <a:ext uri="{FF2B5EF4-FFF2-40B4-BE49-F238E27FC236}">
                <a16:creationId xmlns:a16="http://schemas.microsoft.com/office/drawing/2014/main" id="{14B747FB-7CA2-8E2F-E12E-3DA241D31250}"/>
              </a:ext>
            </a:extLst>
          </p:cNvPr>
          <p:cNvSpPr txBox="1"/>
          <p:nvPr/>
        </p:nvSpPr>
        <p:spPr>
          <a:xfrm>
            <a:off x="9387068" y="2013995"/>
            <a:ext cx="2423932" cy="1200329"/>
          </a:xfrm>
          <a:prstGeom prst="rect">
            <a:avLst/>
          </a:prstGeom>
          <a:noFill/>
          <a:ln>
            <a:solidFill>
              <a:schemeClr val="bg1">
                <a:lumMod val="65000"/>
              </a:schemeClr>
            </a:solidFill>
          </a:ln>
        </p:spPr>
        <p:txBody>
          <a:bodyPr wrap="square" rtlCol="0">
            <a:spAutoFit/>
          </a:bodyPr>
          <a:lstStyle/>
          <a:p>
            <a:r>
              <a:rPr lang="en-US" b="1" dirty="0"/>
              <a:t>Bidding:</a:t>
            </a:r>
          </a:p>
          <a:p>
            <a:r>
              <a:rPr lang="en-US" u="sng" dirty="0"/>
              <a:t>N</a:t>
            </a:r>
            <a:r>
              <a:rPr lang="en-US" dirty="0"/>
              <a:t>        </a:t>
            </a:r>
            <a:r>
              <a:rPr lang="en-US" u="sng" dirty="0"/>
              <a:t>E</a:t>
            </a:r>
            <a:r>
              <a:rPr lang="en-US" dirty="0"/>
              <a:t>        </a:t>
            </a:r>
            <a:r>
              <a:rPr lang="en-US" u="sng" dirty="0"/>
              <a:t>S</a:t>
            </a:r>
            <a:r>
              <a:rPr lang="en-US" dirty="0"/>
              <a:t>        </a:t>
            </a:r>
            <a:r>
              <a:rPr lang="en-US" u="sng" dirty="0"/>
              <a:t>W</a:t>
            </a:r>
          </a:p>
          <a:p>
            <a:r>
              <a:rPr lang="en-US" dirty="0"/>
              <a:t>1S      2D     3S     pass</a:t>
            </a:r>
          </a:p>
          <a:p>
            <a:r>
              <a:rPr lang="en-US" dirty="0"/>
              <a:t>4S     all pass</a:t>
            </a:r>
          </a:p>
        </p:txBody>
      </p:sp>
    </p:spTree>
    <p:extLst>
      <p:ext uri="{BB962C8B-B14F-4D97-AF65-F5344CB8AC3E}">
        <p14:creationId xmlns:p14="http://schemas.microsoft.com/office/powerpoint/2010/main" val="144045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60E6D-C106-31BF-4635-2C406C855FB0}"/>
              </a:ext>
            </a:extLst>
          </p:cNvPr>
          <p:cNvSpPr>
            <a:spLocks noGrp="1"/>
          </p:cNvSpPr>
          <p:nvPr>
            <p:ph type="title"/>
          </p:nvPr>
        </p:nvSpPr>
        <p:spPr/>
        <p:txBody>
          <a:bodyPr/>
          <a:lstStyle/>
          <a:p>
            <a:r>
              <a:rPr lang="en-US" dirty="0"/>
              <a:t>Hand #1 –  Analysis</a:t>
            </a:r>
          </a:p>
        </p:txBody>
      </p:sp>
      <p:sp>
        <p:nvSpPr>
          <p:cNvPr id="3" name="Content Placeholder 2">
            <a:extLst>
              <a:ext uri="{FF2B5EF4-FFF2-40B4-BE49-F238E27FC236}">
                <a16:creationId xmlns:a16="http://schemas.microsoft.com/office/drawing/2014/main" id="{5D6CBB22-8E90-343B-6AF8-9F8CEC9A08DF}"/>
              </a:ext>
            </a:extLst>
          </p:cNvPr>
          <p:cNvSpPr>
            <a:spLocks noGrp="1"/>
          </p:cNvSpPr>
          <p:nvPr>
            <p:ph idx="1"/>
          </p:nvPr>
        </p:nvSpPr>
        <p:spPr/>
        <p:txBody>
          <a:bodyPr>
            <a:normAutofit fontScale="62500" lnSpcReduction="20000"/>
          </a:bodyPr>
          <a:lstStyle/>
          <a:p>
            <a:r>
              <a:rPr lang="en-US" dirty="0"/>
              <a:t>Hand evaluation</a:t>
            </a:r>
          </a:p>
          <a:p>
            <a:pPr lvl="1"/>
            <a:r>
              <a:rPr lang="en-US" dirty="0"/>
              <a:t>North’s hand is minimal (14 high card points) with a 5-card spade suit (1 length point).  South’s hand is medium (11 high card points) with 3-card spade support.  East overcalls 2D with 5+ diamonds (headed by the KJT or better) and 10 – 17 points.  After South’s limit raise (3S with 10 – 12 points), North raises to 4S game.</a:t>
            </a:r>
          </a:p>
          <a:p>
            <a:pPr lvl="1"/>
            <a:r>
              <a:rPr lang="en-US" dirty="0"/>
              <a:t>In a suit contract, count your losers first:  no losers in spades, one loser in hearts, 2 possible losers in diamonds, and one possible loser in clubs.  You can afford to lose only 3 tricks, so you have one potential loser to eliminate.</a:t>
            </a:r>
          </a:p>
          <a:p>
            <a:pPr lvl="1"/>
            <a:r>
              <a:rPr lang="en-US" dirty="0"/>
              <a:t>Declarer’s spades (trump) and clubs (long) are strong.  They will be the source of many tricks.</a:t>
            </a:r>
          </a:p>
          <a:p>
            <a:pPr lvl="1"/>
            <a:r>
              <a:rPr lang="en-US" dirty="0"/>
              <a:t>Declarer’s hearts and diamonds are both weak, but the diamond suit is weakest.  If West gets the lead, they will lead diamonds through the King of diamonds.  East probably has the Ace and Queen – the King will be trapped.</a:t>
            </a:r>
          </a:p>
          <a:p>
            <a:pPr lvl="1"/>
            <a:r>
              <a:rPr lang="en-US" b="1" dirty="0"/>
              <a:t>So, West is the danger hand.  We must keep West from winning a trick and getting the lead.</a:t>
            </a:r>
          </a:p>
          <a:p>
            <a:endParaRPr lang="en-US" dirty="0"/>
          </a:p>
          <a:p>
            <a:r>
              <a:rPr lang="en-US" dirty="0"/>
              <a:t>Plan</a:t>
            </a:r>
          </a:p>
          <a:p>
            <a:pPr lvl="1"/>
            <a:r>
              <a:rPr lang="en-US" dirty="0"/>
              <a:t>Hold up playing the Ace of hearts on the first trick unless West plays the King.  If East wins the Queen, they have to again lead </a:t>
            </a:r>
            <a:r>
              <a:rPr lang="en-US" u="sng" dirty="0"/>
              <a:t>toward</a:t>
            </a:r>
            <a:r>
              <a:rPr lang="en-US" dirty="0"/>
              <a:t> the North hand – good!  </a:t>
            </a:r>
          </a:p>
          <a:p>
            <a:pPr lvl="1"/>
            <a:r>
              <a:rPr lang="en-US" dirty="0"/>
              <a:t>If East leads diamonds, your King becomes a winner (one loser eliminated).  With any other lead, Declarer wins and draws trumps in three rounds.</a:t>
            </a:r>
          </a:p>
          <a:p>
            <a:pPr lvl="1"/>
            <a:r>
              <a:rPr lang="en-US" dirty="0"/>
              <a:t>It is now time to play the club suit (long suit).  To ensure your contract, play the Ace of clubs and then lead the Ten.  If West can’t beat that Ten, finesse – play a low card from North.  East wins, but again can’t lead any card that threatens you.</a:t>
            </a:r>
          </a:p>
          <a:p>
            <a:pPr lvl="1"/>
            <a:r>
              <a:rPr lang="en-US" dirty="0"/>
              <a:t>Upon regaining the lead, take the King of clubs and the 9 of clubs, and then lead the 6 to South’s 7.  Win the remaining club and you have 10 tricks.  Contract made!</a:t>
            </a:r>
          </a:p>
          <a:p>
            <a:endParaRPr lang="en-US" dirty="0"/>
          </a:p>
        </p:txBody>
      </p:sp>
      <p:sp>
        <p:nvSpPr>
          <p:cNvPr id="4" name="Footer Placeholder 3">
            <a:extLst>
              <a:ext uri="{FF2B5EF4-FFF2-40B4-BE49-F238E27FC236}">
                <a16:creationId xmlns:a16="http://schemas.microsoft.com/office/drawing/2014/main" id="{0BC248C0-0814-B392-3562-8CA80A755457}"/>
              </a:ext>
            </a:extLst>
          </p:cNvPr>
          <p:cNvSpPr>
            <a:spLocks noGrp="1"/>
          </p:cNvSpPr>
          <p:nvPr>
            <p:ph type="ftr" sz="quarter" idx="11"/>
          </p:nvPr>
        </p:nvSpPr>
        <p:spPr/>
        <p:txBody>
          <a:bodyPr/>
          <a:lstStyle/>
          <a:p>
            <a:r>
              <a:rPr lang="en-US" dirty="0"/>
              <a:t>Mini-Lesson: Declarer Play</a:t>
            </a:r>
          </a:p>
        </p:txBody>
      </p:sp>
    </p:spTree>
    <p:extLst>
      <p:ext uri="{BB962C8B-B14F-4D97-AF65-F5344CB8AC3E}">
        <p14:creationId xmlns:p14="http://schemas.microsoft.com/office/powerpoint/2010/main" val="2207097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4AFC3-683E-3C50-1522-33886A45C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6C394-4991-C387-BA06-C7ADF37F49C2}"/>
              </a:ext>
            </a:extLst>
          </p:cNvPr>
          <p:cNvSpPr>
            <a:spLocks noGrp="1"/>
          </p:cNvSpPr>
          <p:nvPr>
            <p:ph type="title"/>
          </p:nvPr>
        </p:nvSpPr>
        <p:spPr/>
        <p:txBody>
          <a:bodyPr/>
          <a:lstStyle/>
          <a:p>
            <a:r>
              <a:rPr lang="en-US" dirty="0"/>
              <a:t>Declarer Play II</a:t>
            </a:r>
          </a:p>
        </p:txBody>
      </p:sp>
      <p:sp>
        <p:nvSpPr>
          <p:cNvPr id="3" name="Content Placeholder 2">
            <a:extLst>
              <a:ext uri="{FF2B5EF4-FFF2-40B4-BE49-F238E27FC236}">
                <a16:creationId xmlns:a16="http://schemas.microsoft.com/office/drawing/2014/main" id="{4281EC2C-3F0A-5C4D-2B3F-9FC1F7AE36D6}"/>
              </a:ext>
            </a:extLst>
          </p:cNvPr>
          <p:cNvSpPr>
            <a:spLocks noGrp="1"/>
          </p:cNvSpPr>
          <p:nvPr>
            <p:ph idx="1"/>
          </p:nvPr>
        </p:nvSpPr>
        <p:spPr>
          <a:xfrm>
            <a:off x="838200" y="1585914"/>
            <a:ext cx="10515600" cy="4662488"/>
          </a:xfrm>
        </p:spPr>
        <p:txBody>
          <a:bodyPr>
            <a:normAutofit fontScale="92500" lnSpcReduction="20000"/>
          </a:bodyPr>
          <a:lstStyle/>
          <a:p>
            <a:r>
              <a:rPr lang="en-US" dirty="0"/>
              <a:t>Plan before the first play – winners (NT contract)</a:t>
            </a:r>
          </a:p>
          <a:p>
            <a:pPr marL="0" indent="0">
              <a:buNone/>
            </a:pPr>
            <a:endParaRPr lang="en-US" dirty="0"/>
          </a:p>
          <a:p>
            <a:r>
              <a:rPr lang="en-US" dirty="0"/>
              <a:t>Assessing strong and weak suits</a:t>
            </a:r>
          </a:p>
          <a:p>
            <a:endParaRPr lang="en-US" dirty="0"/>
          </a:p>
          <a:p>
            <a:r>
              <a:rPr lang="en-US" dirty="0"/>
              <a:t>The “danger hand”</a:t>
            </a:r>
          </a:p>
          <a:p>
            <a:pPr lvl="1"/>
            <a:r>
              <a:rPr lang="en-US" dirty="0"/>
              <a:t>The opponent hand that can take a lot of tricks when on lead; </a:t>
            </a:r>
            <a:r>
              <a:rPr lang="en-US" b="1" u="sng" dirty="0"/>
              <a:t>or</a:t>
            </a:r>
          </a:p>
          <a:p>
            <a:pPr lvl="1"/>
            <a:r>
              <a:rPr lang="en-US" dirty="0"/>
              <a:t>The opponent hand that will lead through your weakness when on lead</a:t>
            </a:r>
          </a:p>
          <a:p>
            <a:endParaRPr lang="en-US" dirty="0"/>
          </a:p>
          <a:p>
            <a:r>
              <a:rPr lang="en-US" dirty="0"/>
              <a:t>Choice of finesses</a:t>
            </a:r>
          </a:p>
          <a:p>
            <a:endParaRPr lang="en-US" dirty="0"/>
          </a:p>
          <a:p>
            <a:r>
              <a:rPr lang="en-US" dirty="0"/>
              <a:t>Hold-up play – choosing not to win a trick to sever opponent communications</a:t>
            </a:r>
          </a:p>
          <a:p>
            <a:endParaRPr lang="en-US" dirty="0"/>
          </a:p>
          <a:p>
            <a:endParaRPr lang="en-US" dirty="0"/>
          </a:p>
        </p:txBody>
      </p:sp>
      <p:sp>
        <p:nvSpPr>
          <p:cNvPr id="4" name="Footer Placeholder 3">
            <a:extLst>
              <a:ext uri="{FF2B5EF4-FFF2-40B4-BE49-F238E27FC236}">
                <a16:creationId xmlns:a16="http://schemas.microsoft.com/office/drawing/2014/main" id="{B9A48B14-F6DD-889C-5C89-3D3B66AAA09B}"/>
              </a:ext>
            </a:extLst>
          </p:cNvPr>
          <p:cNvSpPr>
            <a:spLocks noGrp="1"/>
          </p:cNvSpPr>
          <p:nvPr>
            <p:ph type="ftr" sz="quarter" idx="11"/>
          </p:nvPr>
        </p:nvSpPr>
        <p:spPr/>
        <p:txBody>
          <a:bodyPr/>
          <a:lstStyle/>
          <a:p>
            <a:r>
              <a:rPr lang="en-US" dirty="0"/>
              <a:t>Mini-Lesson: Declarer Play </a:t>
            </a:r>
          </a:p>
        </p:txBody>
      </p:sp>
    </p:spTree>
    <p:extLst>
      <p:ext uri="{BB962C8B-B14F-4D97-AF65-F5344CB8AC3E}">
        <p14:creationId xmlns:p14="http://schemas.microsoft.com/office/powerpoint/2010/main" val="407519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808EA-492F-AADC-F3E2-1C368CE1FE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98D630-7352-5F91-A15B-885F5E29B51E}"/>
              </a:ext>
            </a:extLst>
          </p:cNvPr>
          <p:cNvSpPr>
            <a:spLocks noGrp="1"/>
          </p:cNvSpPr>
          <p:nvPr>
            <p:ph type="title"/>
          </p:nvPr>
        </p:nvSpPr>
        <p:spPr/>
        <p:txBody>
          <a:bodyPr/>
          <a:lstStyle/>
          <a:p>
            <a:r>
              <a:rPr lang="en-US" dirty="0"/>
              <a:t>Detailed Planning Questions</a:t>
            </a:r>
          </a:p>
        </p:txBody>
      </p:sp>
      <p:sp>
        <p:nvSpPr>
          <p:cNvPr id="3" name="Content Placeholder 2">
            <a:extLst>
              <a:ext uri="{FF2B5EF4-FFF2-40B4-BE49-F238E27FC236}">
                <a16:creationId xmlns:a16="http://schemas.microsoft.com/office/drawing/2014/main" id="{74A7FB75-B119-6493-0873-361F955C42DA}"/>
              </a:ext>
            </a:extLst>
          </p:cNvPr>
          <p:cNvSpPr>
            <a:spLocks noGrp="1"/>
          </p:cNvSpPr>
          <p:nvPr>
            <p:ph idx="1"/>
          </p:nvPr>
        </p:nvSpPr>
        <p:spPr>
          <a:xfrm>
            <a:off x="838200" y="1585914"/>
            <a:ext cx="10515600" cy="4662488"/>
          </a:xfrm>
        </p:spPr>
        <p:txBody>
          <a:bodyPr>
            <a:normAutofit/>
          </a:bodyPr>
          <a:lstStyle/>
          <a:p>
            <a:r>
              <a:rPr lang="en-US" dirty="0"/>
              <a:t>Which suits provide a source of tricks?</a:t>
            </a:r>
          </a:p>
          <a:p>
            <a:pPr marL="0" indent="0">
              <a:buNone/>
            </a:pPr>
            <a:endParaRPr lang="en-US" dirty="0"/>
          </a:p>
          <a:p>
            <a:r>
              <a:rPr lang="en-US" dirty="0"/>
              <a:t>Which opponent’s hand would I like to keep away from the lead?</a:t>
            </a:r>
          </a:p>
          <a:p>
            <a:endParaRPr lang="en-US" dirty="0"/>
          </a:p>
          <a:p>
            <a:r>
              <a:rPr lang="en-US" dirty="0"/>
              <a:t>How do I keep the danger hand from winning more tricks than I can afford?</a:t>
            </a:r>
          </a:p>
          <a:p>
            <a:endParaRPr lang="en-US" dirty="0"/>
          </a:p>
        </p:txBody>
      </p:sp>
      <p:sp>
        <p:nvSpPr>
          <p:cNvPr id="4" name="Footer Placeholder 3">
            <a:extLst>
              <a:ext uri="{FF2B5EF4-FFF2-40B4-BE49-F238E27FC236}">
                <a16:creationId xmlns:a16="http://schemas.microsoft.com/office/drawing/2014/main" id="{E44AB3FA-AF4B-D7AA-B747-290F8D572F1E}"/>
              </a:ext>
            </a:extLst>
          </p:cNvPr>
          <p:cNvSpPr>
            <a:spLocks noGrp="1"/>
          </p:cNvSpPr>
          <p:nvPr>
            <p:ph type="ftr" sz="quarter" idx="11"/>
          </p:nvPr>
        </p:nvSpPr>
        <p:spPr/>
        <p:txBody>
          <a:bodyPr/>
          <a:lstStyle/>
          <a:p>
            <a:r>
              <a:rPr lang="en-US" dirty="0"/>
              <a:t>Mini-Lesson: Declarer Play</a:t>
            </a:r>
          </a:p>
        </p:txBody>
      </p:sp>
    </p:spTree>
    <p:extLst>
      <p:ext uri="{BB962C8B-B14F-4D97-AF65-F5344CB8AC3E}">
        <p14:creationId xmlns:p14="http://schemas.microsoft.com/office/powerpoint/2010/main" val="1545241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300ED-7ECA-490E-A4EF-C3586088E657}"/>
              </a:ext>
            </a:extLst>
          </p:cNvPr>
          <p:cNvSpPr>
            <a:spLocks noGrp="1"/>
          </p:cNvSpPr>
          <p:nvPr>
            <p:ph type="title"/>
          </p:nvPr>
        </p:nvSpPr>
        <p:spPr/>
        <p:txBody>
          <a:bodyPr/>
          <a:lstStyle/>
          <a:p>
            <a:pPr algn="ctr"/>
            <a:r>
              <a:rPr lang="en-US" dirty="0"/>
              <a:t>Hand #2</a:t>
            </a:r>
          </a:p>
        </p:txBody>
      </p:sp>
      <p:sp>
        <p:nvSpPr>
          <p:cNvPr id="3" name="Content Placeholder 2">
            <a:extLst>
              <a:ext uri="{FF2B5EF4-FFF2-40B4-BE49-F238E27FC236}">
                <a16:creationId xmlns:a16="http://schemas.microsoft.com/office/drawing/2014/main" id="{E13A74C6-2A2E-4D0C-A7D7-7EF428898F86}"/>
              </a:ext>
            </a:extLst>
          </p:cNvPr>
          <p:cNvSpPr>
            <a:spLocks noGrp="1"/>
          </p:cNvSpPr>
          <p:nvPr>
            <p:ph idx="1"/>
          </p:nvPr>
        </p:nvSpPr>
        <p:spPr>
          <a:xfrm>
            <a:off x="841407" y="1654175"/>
            <a:ext cx="10515600" cy="4895723"/>
          </a:xfrm>
        </p:spPr>
        <p:txBody>
          <a:bodyPr>
            <a:normAutofit/>
          </a:bodyPr>
          <a:lstStyle/>
          <a:p>
            <a:pPr marL="0" indent="0">
              <a:buNone/>
            </a:pPr>
            <a:r>
              <a:rPr lang="en-US" b="1" i="1" dirty="0">
                <a:solidFill>
                  <a:srgbClr val="FF0000"/>
                </a:solidFill>
              </a:rPr>
              <a:t>3 No Trump contract</a:t>
            </a:r>
            <a:endParaRPr lang="en-US" b="1" i="1" dirty="0">
              <a:solidFill>
                <a:srgbClr val="FF0000"/>
              </a:solidFill>
              <a:sym typeface="Wingdings" panose="05000000000000000000" pitchFamily="2" charset="2"/>
            </a:endParaRPr>
          </a:p>
          <a:p>
            <a:pPr marL="0" indent="0">
              <a:buNone/>
            </a:pPr>
            <a:endParaRPr lang="en-US" dirty="0"/>
          </a:p>
          <a:p>
            <a:pPr lvl="1"/>
            <a:endParaRPr lang="en-US" dirty="0"/>
          </a:p>
        </p:txBody>
      </p:sp>
      <p:sp>
        <p:nvSpPr>
          <p:cNvPr id="24" name="Rectangle 23">
            <a:extLst>
              <a:ext uri="{FF2B5EF4-FFF2-40B4-BE49-F238E27FC236}">
                <a16:creationId xmlns:a16="http://schemas.microsoft.com/office/drawing/2014/main" id="{0C599CC5-53E1-E4CD-FC87-98EAAA701ABF}"/>
              </a:ext>
            </a:extLst>
          </p:cNvPr>
          <p:cNvSpPr/>
          <p:nvPr/>
        </p:nvSpPr>
        <p:spPr>
          <a:xfrm>
            <a:off x="5135880" y="3051048"/>
            <a:ext cx="2286000" cy="228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TextBox 27">
            <a:extLst>
              <a:ext uri="{FF2B5EF4-FFF2-40B4-BE49-F238E27FC236}">
                <a16:creationId xmlns:a16="http://schemas.microsoft.com/office/drawing/2014/main" id="{21DBAEDE-C6D2-01AD-2F7A-882D3BE24ED2}"/>
              </a:ext>
            </a:extLst>
          </p:cNvPr>
          <p:cNvSpPr txBox="1"/>
          <p:nvPr/>
        </p:nvSpPr>
        <p:spPr>
          <a:xfrm>
            <a:off x="3608832" y="2371599"/>
            <a:ext cx="5431536" cy="584775"/>
          </a:xfrm>
          <a:prstGeom prst="rect">
            <a:avLst/>
          </a:prstGeom>
          <a:noFill/>
        </p:spPr>
        <p:txBody>
          <a:bodyPr wrap="square" rtlCol="0">
            <a:spAutoFit/>
          </a:bodyPr>
          <a:lstStyle/>
          <a:p>
            <a:pPr algn="ctr"/>
            <a:r>
              <a:rPr lang="en-US" sz="3200" b="1" dirty="0"/>
              <a:t>♠A32     KJ73     AQJT  ♣87   </a:t>
            </a:r>
          </a:p>
        </p:txBody>
      </p:sp>
      <p:sp>
        <p:nvSpPr>
          <p:cNvPr id="29" name="TextBox 28">
            <a:extLst>
              <a:ext uri="{FF2B5EF4-FFF2-40B4-BE49-F238E27FC236}">
                <a16:creationId xmlns:a16="http://schemas.microsoft.com/office/drawing/2014/main" id="{842E0F3A-F24E-9881-68EC-D8BB13DD63D6}"/>
              </a:ext>
            </a:extLst>
          </p:cNvPr>
          <p:cNvSpPr txBox="1"/>
          <p:nvPr/>
        </p:nvSpPr>
        <p:spPr>
          <a:xfrm>
            <a:off x="3608832" y="5479059"/>
            <a:ext cx="5431536" cy="584775"/>
          </a:xfrm>
          <a:prstGeom prst="rect">
            <a:avLst/>
          </a:prstGeom>
          <a:noFill/>
        </p:spPr>
        <p:txBody>
          <a:bodyPr wrap="square" rtlCol="0">
            <a:spAutoFit/>
          </a:bodyPr>
          <a:lstStyle/>
          <a:p>
            <a:pPr algn="ctr"/>
            <a:r>
              <a:rPr lang="en-US" sz="3200" b="1" dirty="0"/>
              <a:t>♠654       AQ64     87  ♣AQJT</a:t>
            </a:r>
          </a:p>
        </p:txBody>
      </p:sp>
      <p:pic>
        <p:nvPicPr>
          <p:cNvPr id="31" name="Graphic 30" descr="Heart with solid fill">
            <a:extLst>
              <a:ext uri="{FF2B5EF4-FFF2-40B4-BE49-F238E27FC236}">
                <a16:creationId xmlns:a16="http://schemas.microsoft.com/office/drawing/2014/main" id="{2A3B5A6F-63D0-3968-16D6-0097A30162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2937" y="2484121"/>
            <a:ext cx="371855" cy="371855"/>
          </a:xfrm>
          <a:prstGeom prst="rect">
            <a:avLst/>
          </a:prstGeom>
        </p:spPr>
      </p:pic>
      <p:sp>
        <p:nvSpPr>
          <p:cNvPr id="32" name="Diamond 31">
            <a:extLst>
              <a:ext uri="{FF2B5EF4-FFF2-40B4-BE49-F238E27FC236}">
                <a16:creationId xmlns:a16="http://schemas.microsoft.com/office/drawing/2014/main" id="{AC24A9A6-41D9-AE03-EE78-B70FCF6BB1F3}"/>
              </a:ext>
            </a:extLst>
          </p:cNvPr>
          <p:cNvSpPr/>
          <p:nvPr/>
        </p:nvSpPr>
        <p:spPr>
          <a:xfrm>
            <a:off x="6481345" y="2512697"/>
            <a:ext cx="280416" cy="283463"/>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Heart with solid fill">
            <a:extLst>
              <a:ext uri="{FF2B5EF4-FFF2-40B4-BE49-F238E27FC236}">
                <a16:creationId xmlns:a16="http://schemas.microsoft.com/office/drawing/2014/main" id="{C1D65956-B3DD-B0CC-4A4E-D74A791132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94494" y="5601890"/>
            <a:ext cx="371855" cy="371855"/>
          </a:xfrm>
          <a:prstGeom prst="rect">
            <a:avLst/>
          </a:prstGeom>
        </p:spPr>
      </p:pic>
      <p:sp>
        <p:nvSpPr>
          <p:cNvPr id="34" name="Diamond 33">
            <a:extLst>
              <a:ext uri="{FF2B5EF4-FFF2-40B4-BE49-F238E27FC236}">
                <a16:creationId xmlns:a16="http://schemas.microsoft.com/office/drawing/2014/main" id="{817C5038-4978-4EB8-578A-0F9C053E64A0}"/>
              </a:ext>
            </a:extLst>
          </p:cNvPr>
          <p:cNvSpPr/>
          <p:nvPr/>
        </p:nvSpPr>
        <p:spPr>
          <a:xfrm>
            <a:off x="6618327" y="5637232"/>
            <a:ext cx="280416" cy="283463"/>
          </a:xfrm>
          <a:prstGeom prst="diamond">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1F1E485-83E3-D5E4-6E8A-C34B9FDB5784}"/>
              </a:ext>
            </a:extLst>
          </p:cNvPr>
          <p:cNvSpPr txBox="1"/>
          <p:nvPr/>
        </p:nvSpPr>
        <p:spPr>
          <a:xfrm>
            <a:off x="5702807" y="4738813"/>
            <a:ext cx="1203959" cy="584775"/>
          </a:xfrm>
          <a:prstGeom prst="rect">
            <a:avLst/>
          </a:prstGeom>
          <a:noFill/>
        </p:spPr>
        <p:txBody>
          <a:bodyPr wrap="square" rtlCol="0">
            <a:spAutoFit/>
          </a:bodyPr>
          <a:lstStyle/>
          <a:p>
            <a:pPr algn="ctr"/>
            <a:r>
              <a:rPr lang="en-US" sz="3200" b="1" dirty="0"/>
              <a:t>South</a:t>
            </a:r>
          </a:p>
        </p:txBody>
      </p:sp>
      <p:sp>
        <p:nvSpPr>
          <p:cNvPr id="36" name="TextBox 35">
            <a:extLst>
              <a:ext uri="{FF2B5EF4-FFF2-40B4-BE49-F238E27FC236}">
                <a16:creationId xmlns:a16="http://schemas.microsoft.com/office/drawing/2014/main" id="{0D71A19E-DA14-FB39-6157-B4AA02C42FC2}"/>
              </a:ext>
            </a:extLst>
          </p:cNvPr>
          <p:cNvSpPr txBox="1"/>
          <p:nvPr/>
        </p:nvSpPr>
        <p:spPr>
          <a:xfrm>
            <a:off x="5660136" y="3062413"/>
            <a:ext cx="1203960" cy="584775"/>
          </a:xfrm>
          <a:prstGeom prst="rect">
            <a:avLst/>
          </a:prstGeom>
          <a:noFill/>
        </p:spPr>
        <p:txBody>
          <a:bodyPr wrap="square" rtlCol="0">
            <a:spAutoFit/>
          </a:bodyPr>
          <a:lstStyle/>
          <a:p>
            <a:pPr algn="ctr"/>
            <a:r>
              <a:rPr lang="en-US" sz="3200" b="1" dirty="0"/>
              <a:t>North</a:t>
            </a:r>
          </a:p>
        </p:txBody>
      </p:sp>
      <p:sp>
        <p:nvSpPr>
          <p:cNvPr id="4" name="TextBox 3">
            <a:extLst>
              <a:ext uri="{FF2B5EF4-FFF2-40B4-BE49-F238E27FC236}">
                <a16:creationId xmlns:a16="http://schemas.microsoft.com/office/drawing/2014/main" id="{7DA8BF01-9353-AC5D-6608-1912F161EFF5}"/>
              </a:ext>
            </a:extLst>
          </p:cNvPr>
          <p:cNvSpPr txBox="1"/>
          <p:nvPr/>
        </p:nvSpPr>
        <p:spPr>
          <a:xfrm>
            <a:off x="7502325" y="3869010"/>
            <a:ext cx="2871486" cy="584775"/>
          </a:xfrm>
          <a:prstGeom prst="rect">
            <a:avLst/>
          </a:prstGeom>
          <a:noFill/>
        </p:spPr>
        <p:txBody>
          <a:bodyPr wrap="square" rtlCol="0">
            <a:spAutoFit/>
          </a:bodyPr>
          <a:lstStyle/>
          <a:p>
            <a:pPr algn="ctr"/>
            <a:r>
              <a:rPr lang="en-US" sz="3200" b="1" dirty="0"/>
              <a:t>♠K led by East</a:t>
            </a:r>
          </a:p>
        </p:txBody>
      </p:sp>
      <p:sp>
        <p:nvSpPr>
          <p:cNvPr id="7" name="TextBox 6">
            <a:extLst>
              <a:ext uri="{FF2B5EF4-FFF2-40B4-BE49-F238E27FC236}">
                <a16:creationId xmlns:a16="http://schemas.microsoft.com/office/drawing/2014/main" id="{14B747FB-7CA2-8E2F-E12E-3DA241D31250}"/>
              </a:ext>
            </a:extLst>
          </p:cNvPr>
          <p:cNvSpPr txBox="1"/>
          <p:nvPr/>
        </p:nvSpPr>
        <p:spPr>
          <a:xfrm>
            <a:off x="9387068" y="2013995"/>
            <a:ext cx="2423932" cy="923330"/>
          </a:xfrm>
          <a:prstGeom prst="rect">
            <a:avLst/>
          </a:prstGeom>
          <a:noFill/>
          <a:ln>
            <a:solidFill>
              <a:schemeClr val="bg1">
                <a:lumMod val="65000"/>
              </a:schemeClr>
            </a:solidFill>
          </a:ln>
        </p:spPr>
        <p:txBody>
          <a:bodyPr wrap="square" rtlCol="0">
            <a:spAutoFit/>
          </a:bodyPr>
          <a:lstStyle/>
          <a:p>
            <a:r>
              <a:rPr lang="en-US" b="1" dirty="0"/>
              <a:t>Bidding:</a:t>
            </a:r>
          </a:p>
          <a:p>
            <a:r>
              <a:rPr lang="en-US" u="sng" dirty="0"/>
              <a:t>N</a:t>
            </a:r>
            <a:r>
              <a:rPr lang="en-US" dirty="0"/>
              <a:t>        </a:t>
            </a:r>
            <a:r>
              <a:rPr lang="en-US" u="sng" dirty="0"/>
              <a:t>E</a:t>
            </a:r>
            <a:r>
              <a:rPr lang="en-US" dirty="0"/>
              <a:t>        </a:t>
            </a:r>
            <a:r>
              <a:rPr lang="en-US" u="sng" dirty="0"/>
              <a:t>S</a:t>
            </a:r>
            <a:r>
              <a:rPr lang="en-US" dirty="0"/>
              <a:t>        </a:t>
            </a:r>
            <a:r>
              <a:rPr lang="en-US" u="sng" dirty="0"/>
              <a:t>W</a:t>
            </a:r>
          </a:p>
          <a:p>
            <a:r>
              <a:rPr lang="en-US" dirty="0"/>
              <a:t>1NT   pass  3NT  all pass</a:t>
            </a:r>
          </a:p>
        </p:txBody>
      </p:sp>
    </p:spTree>
    <p:extLst>
      <p:ext uri="{BB962C8B-B14F-4D97-AF65-F5344CB8AC3E}">
        <p14:creationId xmlns:p14="http://schemas.microsoft.com/office/powerpoint/2010/main" val="599925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62F46-44D0-C10C-070C-49218B42A97A}"/>
              </a:ext>
            </a:extLst>
          </p:cNvPr>
          <p:cNvSpPr>
            <a:spLocks noGrp="1"/>
          </p:cNvSpPr>
          <p:nvPr>
            <p:ph type="title"/>
          </p:nvPr>
        </p:nvSpPr>
        <p:spPr/>
        <p:txBody>
          <a:bodyPr/>
          <a:lstStyle/>
          <a:p>
            <a:r>
              <a:rPr lang="en-US" dirty="0"/>
              <a:t>Hand #2 –  Analysis</a:t>
            </a:r>
          </a:p>
        </p:txBody>
      </p:sp>
      <p:sp>
        <p:nvSpPr>
          <p:cNvPr id="3" name="Content Placeholder 2">
            <a:extLst>
              <a:ext uri="{FF2B5EF4-FFF2-40B4-BE49-F238E27FC236}">
                <a16:creationId xmlns:a16="http://schemas.microsoft.com/office/drawing/2014/main" id="{BE6092A0-6EFB-4C5F-7652-D7B42D7A65E0}"/>
              </a:ext>
            </a:extLst>
          </p:cNvPr>
          <p:cNvSpPr>
            <a:spLocks noGrp="1"/>
          </p:cNvSpPr>
          <p:nvPr>
            <p:ph idx="1"/>
          </p:nvPr>
        </p:nvSpPr>
        <p:spPr>
          <a:xfrm>
            <a:off x="838200" y="1825624"/>
            <a:ext cx="10515600" cy="4530725"/>
          </a:xfrm>
        </p:spPr>
        <p:txBody>
          <a:bodyPr>
            <a:normAutofit fontScale="55000" lnSpcReduction="20000"/>
          </a:bodyPr>
          <a:lstStyle/>
          <a:p>
            <a:r>
              <a:rPr lang="en-US" dirty="0"/>
              <a:t>Hand evaluation</a:t>
            </a:r>
          </a:p>
          <a:p>
            <a:pPr lvl="1"/>
            <a:r>
              <a:rPr lang="en-US" dirty="0"/>
              <a:t>North’s hand has 15 high card points and is balanced; therefore, North opens 1NT.  South’s hand has opening hand strength (13 high card points) and balanced; therefore, the 3NT response.  East leads the King of spades.</a:t>
            </a:r>
          </a:p>
          <a:p>
            <a:pPr lvl="1"/>
            <a:r>
              <a:rPr lang="en-US" dirty="0"/>
              <a:t>In a No Trump contract, count your winners :  1 winner (the Ace) in spades, 4 winners in hearts,1 winner (Ace) in diamonds, and 1 winner (Ace) in clubs.  Needing 9 tricks for your 3NT contract, your immediate 7 winners are two winners short.  You need to develop 2 additional winners.</a:t>
            </a:r>
          </a:p>
          <a:p>
            <a:pPr lvl="1"/>
            <a:r>
              <a:rPr lang="en-US" dirty="0"/>
              <a:t>Declarer’s spades are weak – only 1 “stopper” (the Ace) and there are only 6 total spades between N/S.  The spade suit is potentially most dangerous to declarer., especially if one of E/W holds 5 cards.  How do we confirm this?</a:t>
            </a:r>
          </a:p>
          <a:p>
            <a:pPr lvl="1"/>
            <a:r>
              <a:rPr lang="en-US" dirty="0"/>
              <a:t>Both clubs and diamonds provide the opportunity to win at least two additional tricks by finessing.  But which finesse to take?</a:t>
            </a:r>
          </a:p>
          <a:p>
            <a:pPr lvl="1"/>
            <a:r>
              <a:rPr lang="en-US" b="1" dirty="0"/>
              <a:t>So, spades is the danger suit, but we don’t yet know which is the danger hand.  We will find out.</a:t>
            </a:r>
          </a:p>
          <a:p>
            <a:endParaRPr lang="en-US" dirty="0"/>
          </a:p>
          <a:p>
            <a:r>
              <a:rPr lang="en-US" dirty="0"/>
              <a:t>Plan</a:t>
            </a:r>
          </a:p>
          <a:p>
            <a:pPr lvl="1"/>
            <a:r>
              <a:rPr lang="en-US" u="sng" dirty="0"/>
              <a:t>Hold up </a:t>
            </a:r>
            <a:r>
              <a:rPr lang="en-US" dirty="0"/>
              <a:t>playing the Ace of spades on the first trick.  Hold up playing the Ace on the second trick as well!  If East continues spades (best), you’ll take the Ace and also get a count of the spade suit.  Were you counting the cards played in spades?  Spades is the most important suit in this hand, so that’s the most important suit to count.</a:t>
            </a:r>
          </a:p>
          <a:p>
            <a:pPr lvl="1"/>
            <a:r>
              <a:rPr lang="en-US" dirty="0"/>
              <a:t>On the third round of spades, you notice that West discards.   That means West held 2 spades; East must hold the remaining 2 spades.  You now know that </a:t>
            </a:r>
            <a:r>
              <a:rPr lang="en-US" b="1" dirty="0"/>
              <a:t>East is the danger hand</a:t>
            </a:r>
            <a:r>
              <a:rPr lang="en-US" dirty="0"/>
              <a:t>.  If East gains the lead, they’ll win the two spade tricks, giving their team 5 total tricks.  Your contract fails.</a:t>
            </a:r>
          </a:p>
          <a:p>
            <a:pPr lvl="1"/>
            <a:r>
              <a:rPr lang="en-US" dirty="0"/>
              <a:t>But, after winning the Ace of spades, in which  suit do you finesse?  In clubs of course – lead a small club.  You want to lead </a:t>
            </a:r>
            <a:r>
              <a:rPr lang="en-US" u="sng" dirty="0"/>
              <a:t>through</a:t>
            </a:r>
            <a:r>
              <a:rPr lang="en-US" dirty="0"/>
              <a:t> the danger hand (not </a:t>
            </a:r>
            <a:r>
              <a:rPr lang="en-US" u="sng" dirty="0"/>
              <a:t>toward</a:t>
            </a:r>
            <a:r>
              <a:rPr lang="en-US" dirty="0"/>
              <a:t> it).</a:t>
            </a:r>
          </a:p>
          <a:p>
            <a:pPr lvl="1"/>
            <a:r>
              <a:rPr lang="en-US" dirty="0"/>
              <a:t>If East holds and plays the King, you take your Ace and then play your Queen and Jack and have at least 9 tricks.  If East doesn’t play the King (as in this case(, play the Queen from South and let West win their King.  (If West doesn’t take their King, play a heart back to North and try the finesse again).</a:t>
            </a:r>
          </a:p>
          <a:p>
            <a:pPr lvl="1"/>
            <a:r>
              <a:rPr lang="en-US" dirty="0"/>
              <a:t>If West returns a diamond, </a:t>
            </a:r>
            <a:r>
              <a:rPr lang="en-US" b="1" dirty="0"/>
              <a:t>absolutely do not finesse</a:t>
            </a:r>
            <a:r>
              <a:rPr lang="en-US" dirty="0"/>
              <a:t>!  If the finesse were to lose to East, East will cash those two spade tricks.  Instead, take the Ace of diamonds, and then win the remaining club tricks.  Your contract is safe.</a:t>
            </a:r>
          </a:p>
        </p:txBody>
      </p:sp>
      <p:sp>
        <p:nvSpPr>
          <p:cNvPr id="4" name="Footer Placeholder 3">
            <a:extLst>
              <a:ext uri="{FF2B5EF4-FFF2-40B4-BE49-F238E27FC236}">
                <a16:creationId xmlns:a16="http://schemas.microsoft.com/office/drawing/2014/main" id="{85BB2747-B52D-1E92-CBC6-94D3BF3FD728}"/>
              </a:ext>
            </a:extLst>
          </p:cNvPr>
          <p:cNvSpPr>
            <a:spLocks noGrp="1"/>
          </p:cNvSpPr>
          <p:nvPr>
            <p:ph type="ftr" sz="quarter" idx="11"/>
          </p:nvPr>
        </p:nvSpPr>
        <p:spPr/>
        <p:txBody>
          <a:bodyPr/>
          <a:lstStyle/>
          <a:p>
            <a:r>
              <a:rPr lang="en-US" dirty="0"/>
              <a:t>Mini-Lesson: Declarer Play</a:t>
            </a:r>
          </a:p>
        </p:txBody>
      </p:sp>
    </p:spTree>
    <p:extLst>
      <p:ext uri="{BB962C8B-B14F-4D97-AF65-F5344CB8AC3E}">
        <p14:creationId xmlns:p14="http://schemas.microsoft.com/office/powerpoint/2010/main" val="1120809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8284</TotalTime>
  <Words>1221</Words>
  <Application>Microsoft Office PowerPoint</Application>
  <PresentationFormat>Widescreen</PresentationFormat>
  <Paragraphs>99</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Declarer Play Mini-Lesson</vt:lpstr>
      <vt:lpstr>Declarer Play I</vt:lpstr>
      <vt:lpstr>Detailed Planning Questions</vt:lpstr>
      <vt:lpstr>Hand #1</vt:lpstr>
      <vt:lpstr>Hand #1 –  Analysis</vt:lpstr>
      <vt:lpstr>Declarer Play II</vt:lpstr>
      <vt:lpstr>Detailed Planning Questions</vt:lpstr>
      <vt:lpstr>Hand #2</vt:lpstr>
      <vt:lpstr>Hand #2 –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 Tutorial</dc:title>
  <dc:creator>Carey Gire</dc:creator>
  <cp:lastModifiedBy>Carey Gire</cp:lastModifiedBy>
  <cp:revision>88</cp:revision>
  <cp:lastPrinted>2024-09-25T20:37:38Z</cp:lastPrinted>
  <dcterms:created xsi:type="dcterms:W3CDTF">2022-01-11T02:01:08Z</dcterms:created>
  <dcterms:modified xsi:type="dcterms:W3CDTF">2024-11-15T02:21:28Z</dcterms:modified>
</cp:coreProperties>
</file>