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6" r:id="rId2"/>
    <p:sldId id="359" r:id="rId3"/>
    <p:sldId id="361" r:id="rId4"/>
    <p:sldId id="364" r:id="rId5"/>
    <p:sldId id="362" r:id="rId6"/>
    <p:sldId id="360" r:id="rId7"/>
    <p:sldId id="363" r:id="rId8"/>
    <p:sldId id="366" r:id="rId9"/>
    <p:sldId id="365" r:id="rId10"/>
    <p:sldId id="367" r:id="rId11"/>
    <p:sldId id="320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7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7" autoAdjust="0"/>
    <p:restoredTop sz="86657" autoAdjust="0"/>
  </p:normalViewPr>
  <p:slideViewPr>
    <p:cSldViewPr snapToGrid="0">
      <p:cViewPr varScale="1">
        <p:scale>
          <a:sx n="50" d="100"/>
          <a:sy n="50" d="100"/>
        </p:scale>
        <p:origin x="14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0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up when students enter.   Announce the subject of the class and then immediately move to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1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F6BE7-8C53-49F0-BA94-9A7310410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4299C8D1-45A4-0B0F-EF3D-5BF76808205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73117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0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4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B27F2-DE84-7EF1-F404-71D2ED6C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7/1/2023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0DBE036B-9EDE-EB45-F285-3A63DF9B16CC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77738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139668-1AA9-42DD-B60D-35F9794A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E8A8DE7E-4602-7FE7-D781-1D1FCB6A892A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148625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2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6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58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62E9D-AF2D-4FF8-9147-200602CF88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7/1/2023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31BB0B28-A84D-7A7F-CFA7-815298B3E581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86622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/>
              <a:t>Mini-Lesson:</a:t>
            </a:r>
            <a:br>
              <a:rPr lang="en-US" dirty="0"/>
            </a:br>
            <a:r>
              <a:rPr lang="en-US" dirty="0"/>
              <a:t>Basic Doubles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E26BC2C-6090-91EB-6029-EF2D08B9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Basic Doubles Mini-Lesson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E1C7A-1F85-B730-FE13-E4813764B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to Make a Penalty Double?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5FD99-3A0E-8867-AFF7-521A638CA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Whenever a takeout double doesn’t make sense.</a:t>
            </a:r>
          </a:p>
          <a:p>
            <a:endParaRPr lang="en-US" dirty="0"/>
          </a:p>
          <a:p>
            <a:r>
              <a:rPr lang="en-US" dirty="0"/>
              <a:t>Specifically, double for penalties when the final contract has been reached and you have a very good chance of setting the contract.</a:t>
            </a:r>
          </a:p>
          <a:p>
            <a:endParaRPr lang="en-US" dirty="0"/>
          </a:p>
          <a:p>
            <a:r>
              <a:rPr lang="en-US" dirty="0"/>
              <a:t>Example:  1H – pass – 2H – pass – 4H – pass – pass – Double – all pass</a:t>
            </a:r>
          </a:p>
          <a:p>
            <a:pPr lvl="1"/>
            <a:r>
              <a:rPr lang="en-US" dirty="0"/>
              <a:t>Sample hand: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FEC0C-1A60-8512-7518-A920712C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E1FBD-AD4F-2BA3-73FD-4A54BBBC8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A1FEF2-63FB-F746-4BC9-59F1E0B4E57B}"/>
              </a:ext>
            </a:extLst>
          </p:cNvPr>
          <p:cNvGrpSpPr/>
          <p:nvPr/>
        </p:nvGrpSpPr>
        <p:grpSpPr>
          <a:xfrm>
            <a:off x="3041904" y="4611879"/>
            <a:ext cx="5431536" cy="584775"/>
            <a:chOff x="877824" y="1798575"/>
            <a:chExt cx="5431536" cy="58477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55B771B-9913-3850-95DA-B4261D331FB7}"/>
                </a:ext>
              </a:extLst>
            </p:cNvPr>
            <p:cNvSpPr txBox="1"/>
            <p:nvPr/>
          </p:nvSpPr>
          <p:spPr>
            <a:xfrm>
              <a:off x="877824" y="1798575"/>
              <a:ext cx="5431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 </a:t>
              </a:r>
              <a:r>
                <a:rPr lang="en-US" sz="3200" b="1" dirty="0"/>
                <a:t>♠</a:t>
              </a:r>
              <a:r>
                <a:rPr lang="en-US" sz="3200" b="1" dirty="0">
                  <a:solidFill>
                    <a:schemeClr val="bg1"/>
                  </a:solidFill>
                </a:rPr>
                <a:t>A2      QJT9     A63  </a:t>
              </a:r>
              <a:r>
                <a:rPr lang="en-US" sz="3200" b="1" dirty="0"/>
                <a:t>♣</a:t>
              </a:r>
              <a:r>
                <a:rPr lang="en-US" sz="3200" b="1" dirty="0">
                  <a:solidFill>
                    <a:schemeClr val="bg1"/>
                  </a:solidFill>
                </a:rPr>
                <a:t>8742   </a:t>
              </a:r>
            </a:p>
          </p:txBody>
        </p:sp>
        <p:pic>
          <p:nvPicPr>
            <p:cNvPr id="9" name="Graphic 8" descr="Heart with solid fill">
              <a:extLst>
                <a:ext uri="{FF2B5EF4-FFF2-40B4-BE49-F238E27FC236}">
                  <a16:creationId xmlns:a16="http://schemas.microsoft.com/office/drawing/2014/main" id="{EFDABE5B-B7F4-EC2C-D338-560331A802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301241" y="1921456"/>
              <a:ext cx="371855" cy="371855"/>
            </a:xfrm>
            <a:prstGeom prst="rect">
              <a:avLst/>
            </a:prstGeom>
          </p:spPr>
        </p:pic>
        <p:sp>
          <p:nvSpPr>
            <p:cNvPr id="10" name="Diamond 9">
              <a:extLst>
                <a:ext uri="{FF2B5EF4-FFF2-40B4-BE49-F238E27FC236}">
                  <a16:creationId xmlns:a16="http://schemas.microsoft.com/office/drawing/2014/main" id="{00C62916-5B53-12F6-89CE-406F1C19AE6B}"/>
                </a:ext>
              </a:extLst>
            </p:cNvPr>
            <p:cNvSpPr/>
            <p:nvPr/>
          </p:nvSpPr>
          <p:spPr>
            <a:xfrm>
              <a:off x="3651504" y="1956597"/>
              <a:ext cx="280416" cy="28346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106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Takeout double requirements</a:t>
            </a:r>
          </a:p>
          <a:p>
            <a:pPr lvl="1"/>
            <a:r>
              <a:rPr lang="en-US" dirty="0"/>
              <a:t>13+ points, 3+ cards in each unbid suit, shortness in bid suits</a:t>
            </a:r>
          </a:p>
          <a:p>
            <a:endParaRPr lang="en-US" dirty="0"/>
          </a:p>
          <a:p>
            <a:r>
              <a:rPr lang="en-US" dirty="0"/>
              <a:t>When is a double a takeout double?</a:t>
            </a:r>
          </a:p>
          <a:p>
            <a:pPr lvl="1"/>
            <a:r>
              <a:rPr lang="en-US" dirty="0"/>
              <a:t>After  any opening suit bid at the one-, two-, or three-level or a single raise of opener’s suit.</a:t>
            </a:r>
          </a:p>
          <a:p>
            <a:endParaRPr lang="en-US" dirty="0"/>
          </a:p>
          <a:p>
            <a:r>
              <a:rPr lang="en-US" dirty="0"/>
              <a:t>Responses to takeout doubles</a:t>
            </a:r>
          </a:p>
          <a:p>
            <a:pPr lvl="1"/>
            <a:r>
              <a:rPr lang="en-US" dirty="0"/>
              <a:t>&lt; 10 points:  Longest unbid suit  (or NT with a stopper) at the lowest level possible.</a:t>
            </a:r>
          </a:p>
          <a:p>
            <a:pPr lvl="1"/>
            <a:r>
              <a:rPr lang="en-US" dirty="0"/>
              <a:t>10+ points:  Jump in longest unbid suit (or in NT with a stopper).</a:t>
            </a:r>
          </a:p>
          <a:p>
            <a:endParaRPr lang="en-US" dirty="0"/>
          </a:p>
          <a:p>
            <a:r>
              <a:rPr lang="en-US" dirty="0"/>
              <a:t>Rebids</a:t>
            </a:r>
          </a:p>
          <a:p>
            <a:pPr lvl="1"/>
            <a:r>
              <a:rPr lang="en-US" dirty="0"/>
              <a:t>Natural bidding just as if doubling partner had opened the bidding.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3F96E-373C-36DA-9ABE-616E2324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00C9A-DCEA-876E-CFAA-93AC28926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Objective for Mini-Lesson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1F668-D4EC-2081-9C4B-75599F0A1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use a takeout double</a:t>
            </a:r>
          </a:p>
          <a:p>
            <a:pPr lvl="1"/>
            <a:r>
              <a:rPr lang="en-US" dirty="0"/>
              <a:t>Hand requirements for a takeout double</a:t>
            </a:r>
          </a:p>
          <a:p>
            <a:pPr lvl="1"/>
            <a:r>
              <a:rPr lang="en-US" dirty="0"/>
              <a:t>Responses and rebids after a takeout double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Learn how to distinguish a takeout double from a penalty double</a:t>
            </a:r>
          </a:p>
          <a:p>
            <a:pPr lvl="1"/>
            <a:r>
              <a:rPr lang="en-US" dirty="0"/>
              <a:t>Learn how to determine when to use a takeout double vs an overcall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89DF2-EA17-FE26-B8DF-573F8756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0A5D5-0DA9-6CC9-4970-9ABE0F3D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6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9C11B-C22A-58FD-A589-E25001458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Double?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74DE-3488-3FFD-F1B7-846070CDC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double (the player states “double”) is a special type of call.</a:t>
            </a:r>
          </a:p>
          <a:p>
            <a:endParaRPr lang="en-US" dirty="0"/>
          </a:p>
          <a:p>
            <a:r>
              <a:rPr lang="en-US"/>
              <a:t>A double must </a:t>
            </a:r>
            <a:r>
              <a:rPr lang="en-US" dirty="0"/>
              <a:t>be made </a:t>
            </a:r>
            <a:r>
              <a:rPr lang="en-US" u="sng" dirty="0"/>
              <a:t>after</a:t>
            </a:r>
            <a:r>
              <a:rPr lang="en-US" dirty="0"/>
              <a:t> an opponent’s bid (with no intervening bids other than “pass”).</a:t>
            </a:r>
          </a:p>
          <a:p>
            <a:endParaRPr lang="en-US" dirty="0"/>
          </a:p>
          <a:p>
            <a:r>
              <a:rPr lang="en-US" dirty="0"/>
              <a:t>Doubles traditionally double the penalties and rewards.</a:t>
            </a:r>
          </a:p>
          <a:p>
            <a:pPr lvl="1"/>
            <a:r>
              <a:rPr lang="en-US" dirty="0"/>
              <a:t>However, the </a:t>
            </a:r>
            <a:r>
              <a:rPr lang="en-US" u="sng" dirty="0"/>
              <a:t>penalties</a:t>
            </a:r>
            <a:r>
              <a:rPr lang="en-US" dirty="0"/>
              <a:t> are often larger than a factor of two.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0CE68-CCC3-E6C1-7F34-C5370EC6A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200D7-DBF5-31E2-DE7A-F8FCFC6A8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3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FC15-A14A-66EE-FEE2-99B3656B1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Takeout Doubles vs Penalty Doubles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4B306-ACC4-3CC0-57FF-603195A72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modern bridge, most doubles of lower-level contracts are for </a:t>
            </a:r>
            <a:r>
              <a:rPr lang="en-US" b="1" dirty="0"/>
              <a:t>takeout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takeout double </a:t>
            </a:r>
            <a:r>
              <a:rPr lang="en-US" dirty="0"/>
              <a:t>is an attempt to find a contract.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takeout double </a:t>
            </a:r>
            <a:r>
              <a:rPr lang="en-US" dirty="0"/>
              <a:t>demands that partner show their </a:t>
            </a:r>
            <a:r>
              <a:rPr lang="en-US" u="sng" dirty="0"/>
              <a:t>longest</a:t>
            </a:r>
            <a:r>
              <a:rPr lang="en-US" dirty="0"/>
              <a:t> unbid suit.</a:t>
            </a:r>
          </a:p>
          <a:p>
            <a:pPr lvl="1"/>
            <a:r>
              <a:rPr lang="en-US" dirty="0"/>
              <a:t>Give preference to hearts/spades when multiple, equal options.</a:t>
            </a:r>
          </a:p>
          <a:p>
            <a:endParaRPr lang="en-US" dirty="0"/>
          </a:p>
          <a:p>
            <a:r>
              <a:rPr lang="en-US" b="1" dirty="0"/>
              <a:t>Penalty doubles </a:t>
            </a:r>
            <a:r>
              <a:rPr lang="en-US" dirty="0"/>
              <a:t>are made in very special circumstances only.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penalty double </a:t>
            </a:r>
            <a:r>
              <a:rPr lang="en-US" dirty="0"/>
              <a:t>is to punish the opponents for over-bidding.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BA953D-2F72-3149-ED7B-1C287C9D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EFF02-A393-69B8-723D-1026BC9F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4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89918-C26C-1AB9-F24B-F8C7043FF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for a Takeout 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5DEEB-D6B1-EF05-E3F4-C2EF673B7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have not previously bid.  Your partner has not previously bid.</a:t>
            </a:r>
          </a:p>
          <a:p>
            <a:endParaRPr lang="en-US" dirty="0"/>
          </a:p>
          <a:p>
            <a:r>
              <a:rPr lang="en-US" dirty="0"/>
              <a:t>The opponents have bid only one or two suits.</a:t>
            </a:r>
          </a:p>
          <a:p>
            <a:endParaRPr lang="en-US" dirty="0"/>
          </a:p>
          <a:p>
            <a:r>
              <a:rPr lang="en-US" dirty="0"/>
              <a:t>You have an opening hand (13+).  You may count extra for short suits.</a:t>
            </a:r>
          </a:p>
          <a:p>
            <a:endParaRPr lang="en-US" dirty="0"/>
          </a:p>
          <a:p>
            <a:r>
              <a:rPr lang="en-US" dirty="0"/>
              <a:t>Also, you must have shortness in the bid suit(s) and 3+ cards in all of the other suits.  </a:t>
            </a:r>
          </a:p>
          <a:p>
            <a:pPr lvl="1"/>
            <a:r>
              <a:rPr lang="en-US" dirty="0"/>
              <a:t>You must have 4-card support for at least one major suit.</a:t>
            </a:r>
          </a:p>
          <a:p>
            <a:pPr lvl="1"/>
            <a:r>
              <a:rPr lang="en-US" dirty="0"/>
              <a:t>If you double 1H or 1S, you must have 4+ cards in the other major.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B8A54-AD07-75DD-8A50-895B49BDC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93D7D-CD26-2DF2-3862-D069C32B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06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5AE6A-36C1-2709-F8B9-DF7150A6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a Double for Takeout?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8E2632-8B64-7EA9-7074-A2D988552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double is always for takeout after:</a:t>
            </a:r>
          </a:p>
          <a:p>
            <a:endParaRPr lang="en-US" dirty="0"/>
          </a:p>
          <a:p>
            <a:pPr lvl="1"/>
            <a:r>
              <a:rPr lang="en-US" dirty="0"/>
              <a:t>An opening one-level </a:t>
            </a:r>
            <a:r>
              <a:rPr lang="en-US" b="1" u="sng" dirty="0"/>
              <a:t>suit</a:t>
            </a:r>
            <a:r>
              <a:rPr lang="en-US" dirty="0"/>
              <a:t> bid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weak two opening suit bid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3-level preemptive opening suit bid (4-level with partnership agreement)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Opponents raise the opening suit bid to the two-level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29B73-6DFC-3980-B5C0-C1B736458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802F8-1FEA-69B0-7CEB-EEE39E2C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5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DF1BE-6778-A06C-6591-61E83A396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Takeout Double Bidding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74302-03F0-00AB-CCAC-A3D7F988E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1H – Double </a:t>
            </a:r>
            <a:r>
              <a:rPr lang="en-US" dirty="0">
                <a:sym typeface="Wingdings" panose="05000000000000000000" pitchFamily="2" charset="2"/>
              </a:rPr>
              <a:t> takeout double of a 1-level bid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2S – Double  takeout double of a weak two opening bid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3D – Double  takeout double of a preemptive opening bid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1H – pass – 2H – Double  takeout double of a single raise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FD531-800E-6F73-75F6-2F748B67F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9B85B-F1AF-071E-F3CC-0C921CB1C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08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F2598-4D24-C4F9-52FC-DE1E1031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Responding to a Takeout Double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C6EDA-999A-83DA-92AD-50067E95B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First, you </a:t>
            </a:r>
            <a:r>
              <a:rPr lang="en-US" u="sng" dirty="0"/>
              <a:t>absolutely must respond </a:t>
            </a:r>
            <a:r>
              <a:rPr lang="en-US" dirty="0"/>
              <a:t>unless:</a:t>
            </a:r>
          </a:p>
          <a:p>
            <a:pPr lvl="1"/>
            <a:r>
              <a:rPr lang="en-US" dirty="0"/>
              <a:t>The opponent after the double makes a bid.  In that case, you may pass.</a:t>
            </a:r>
          </a:p>
          <a:p>
            <a:pPr lvl="1"/>
            <a:r>
              <a:rPr lang="en-US" dirty="0"/>
              <a:t>Rarely, if you want to convert to a penalty double by passing.</a:t>
            </a:r>
          </a:p>
          <a:p>
            <a:endParaRPr lang="en-US" dirty="0"/>
          </a:p>
          <a:p>
            <a:r>
              <a:rPr lang="en-US" dirty="0"/>
              <a:t>Bid your </a:t>
            </a:r>
            <a:r>
              <a:rPr lang="en-US" b="1" dirty="0"/>
              <a:t>longest unbid suit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With &lt; 10 points, bid at the lowest level possible: 1D – Double – pass – 1S.</a:t>
            </a:r>
          </a:p>
          <a:p>
            <a:pPr lvl="1"/>
            <a:r>
              <a:rPr lang="en-US" dirty="0"/>
              <a:t>With 10+ points, make a jump bid:  1H – Double – pass – 2S.</a:t>
            </a:r>
          </a:p>
          <a:p>
            <a:pPr lvl="1"/>
            <a:r>
              <a:rPr lang="en-US" dirty="0"/>
              <a:t>With 6 – 9 high card points and a stopper in the bid suit(s), bid  the lowest NT.</a:t>
            </a:r>
          </a:p>
          <a:p>
            <a:pPr lvl="1"/>
            <a:r>
              <a:rPr lang="en-US" dirty="0"/>
              <a:t>With 10+ high card points and a stopper in the bid suit(s), jump in NT.</a:t>
            </a:r>
          </a:p>
          <a:p>
            <a:pPr lvl="1"/>
            <a:endParaRPr lang="en-US" dirty="0"/>
          </a:p>
          <a:p>
            <a:r>
              <a:rPr lang="en-US" dirty="0"/>
              <a:t>Thereafter, rebid naturally.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D6A4-70B4-C091-2B55-0B0C7D65A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0E791-4FF3-845C-74CF-A9956922D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20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76CBF-94F3-B934-7E33-197E8D707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Takeout Double vs Overcall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F6E9E-BEFB-6D04-F9E4-69A33C703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Overcalls</a:t>
            </a:r>
            <a:r>
              <a:rPr lang="en-US" dirty="0"/>
              <a:t> are (usually) made when you have only one good suit.</a:t>
            </a:r>
          </a:p>
          <a:p>
            <a:pPr lvl="1"/>
            <a:r>
              <a:rPr lang="en-US" dirty="0"/>
              <a:t>10+ points</a:t>
            </a:r>
          </a:p>
          <a:p>
            <a:endParaRPr lang="en-US" dirty="0"/>
          </a:p>
          <a:p>
            <a:r>
              <a:rPr lang="en-US" b="1" dirty="0"/>
              <a:t>Takeout doubles </a:t>
            </a:r>
            <a:r>
              <a:rPr lang="en-US" dirty="0"/>
              <a:t>are (usually) made when you have:</a:t>
            </a:r>
          </a:p>
          <a:p>
            <a:pPr lvl="1"/>
            <a:r>
              <a:rPr lang="en-US" dirty="0"/>
              <a:t>Support for all unbid suits.</a:t>
            </a:r>
          </a:p>
          <a:p>
            <a:pPr lvl="1"/>
            <a:r>
              <a:rPr lang="en-US" dirty="0"/>
              <a:t>Shortness in the bid suits.</a:t>
            </a:r>
          </a:p>
          <a:p>
            <a:pPr lvl="1"/>
            <a:r>
              <a:rPr lang="en-US" dirty="0"/>
              <a:t>An opening hand (13+ points).</a:t>
            </a:r>
          </a:p>
          <a:p>
            <a:pPr lvl="1"/>
            <a:endParaRPr lang="en-US" dirty="0"/>
          </a:p>
          <a:p>
            <a:r>
              <a:rPr lang="en-US" dirty="0"/>
              <a:t>Exception:</a:t>
            </a:r>
          </a:p>
          <a:p>
            <a:pPr lvl="1"/>
            <a:r>
              <a:rPr lang="en-US" dirty="0"/>
              <a:t>Very strong hand with a long, strong suit:  double first, then bid your suit.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276E1-AA5B-EF9B-6682-699DD724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Basic Doubles Mini-Lesson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FE076-BE4F-B3A6-24C1-B79876FD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796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15106</TotalTime>
  <Words>855</Words>
  <Application>Microsoft Office PowerPoint</Application>
  <PresentationFormat>Widescreen</PresentationFormat>
  <Paragraphs>126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1_Office Theme</vt:lpstr>
      <vt:lpstr>Mini-Lesson: Basic Doubles</vt:lpstr>
      <vt:lpstr>Objective for Mini-Lesson</vt:lpstr>
      <vt:lpstr>What Is a Double?</vt:lpstr>
      <vt:lpstr>Takeout Doubles vs Penalty Doubles</vt:lpstr>
      <vt:lpstr>Requirements for a Takeout Double</vt:lpstr>
      <vt:lpstr>When Is a Double for Takeout?</vt:lpstr>
      <vt:lpstr>Takeout Double Bidding Examples</vt:lpstr>
      <vt:lpstr>Responding to a Takeout Double</vt:lpstr>
      <vt:lpstr>Takeout Double vs Overcall</vt:lpstr>
      <vt:lpstr>When to Make a Penalty Double?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238</cp:revision>
  <dcterms:created xsi:type="dcterms:W3CDTF">2022-01-11T02:01:08Z</dcterms:created>
  <dcterms:modified xsi:type="dcterms:W3CDTF">2025-04-19T15:08:49Z</dcterms:modified>
</cp:coreProperties>
</file>